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0" r:id="rId6"/>
  </p:sldMasterIdLst>
  <p:notesMasterIdLst>
    <p:notesMasterId r:id="rId22"/>
  </p:notesMasterIdLst>
  <p:handoutMasterIdLst>
    <p:handoutMasterId r:id="rId23"/>
  </p:handoutMasterIdLst>
  <p:sldIdLst>
    <p:sldId id="267" r:id="rId7"/>
    <p:sldId id="406" r:id="rId8"/>
    <p:sldId id="407" r:id="rId9"/>
    <p:sldId id="408" r:id="rId10"/>
    <p:sldId id="402" r:id="rId11"/>
    <p:sldId id="401" r:id="rId12"/>
    <p:sldId id="421" r:id="rId13"/>
    <p:sldId id="424" r:id="rId14"/>
    <p:sldId id="425" r:id="rId15"/>
    <p:sldId id="403" r:id="rId16"/>
    <p:sldId id="404" r:id="rId17"/>
    <p:sldId id="409" r:id="rId18"/>
    <p:sldId id="423" r:id="rId19"/>
    <p:sldId id="422" r:id="rId20"/>
    <p:sldId id="426" r:id="rId21"/>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39584"/>
    <a:srgbClr val="678777"/>
    <a:srgbClr val="45B580"/>
    <a:srgbClr val="D9898C"/>
    <a:srgbClr val="222268"/>
    <a:srgbClr val="BAC753"/>
    <a:srgbClr val="DACF8D"/>
    <a:srgbClr val="1C4A2E"/>
    <a:srgbClr val="FF0066"/>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91398" autoAdjust="0"/>
  </p:normalViewPr>
  <p:slideViewPr>
    <p:cSldViewPr>
      <p:cViewPr varScale="1">
        <p:scale>
          <a:sx n="77" d="100"/>
          <a:sy n="77" d="100"/>
        </p:scale>
        <p:origin x="-1301" y="-91"/>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59206-336F-4ADB-8D22-D727BCC8F96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da-DK"/>
        </a:p>
      </dgm:t>
    </dgm:pt>
    <dgm:pt modelId="{A3D3348F-1398-4328-9517-7D7A68B6717E}">
      <dgm:prSet phldrT="[Tekst]"/>
      <dgm:spPr/>
      <dgm:t>
        <a:bodyPr/>
        <a:lstStyle/>
        <a:p>
          <a:r>
            <a:rPr lang="da-DK" dirty="0" smtClean="0">
              <a:solidFill>
                <a:schemeClr val="tx1">
                  <a:lumMod val="95000"/>
                  <a:lumOff val="5000"/>
                </a:schemeClr>
              </a:solidFill>
            </a:rPr>
            <a:t>Politisk</a:t>
          </a:r>
          <a:endParaRPr lang="da-DK" dirty="0">
            <a:solidFill>
              <a:schemeClr val="tx1">
                <a:lumMod val="95000"/>
                <a:lumOff val="5000"/>
              </a:schemeClr>
            </a:solidFill>
          </a:endParaRPr>
        </a:p>
      </dgm:t>
    </dgm:pt>
    <dgm:pt modelId="{7124B7BE-5EC5-4C7D-8C74-7D627ACCB0AE}" type="parTrans" cxnId="{4E312A2D-97B0-4692-8656-077A5E45545E}">
      <dgm:prSet/>
      <dgm:spPr/>
      <dgm:t>
        <a:bodyPr/>
        <a:lstStyle/>
        <a:p>
          <a:endParaRPr lang="da-DK"/>
        </a:p>
      </dgm:t>
    </dgm:pt>
    <dgm:pt modelId="{33F2A9A8-9D60-4280-ACBB-AA4B4BDD939A}" type="sibTrans" cxnId="{4E312A2D-97B0-4692-8656-077A5E45545E}">
      <dgm:prSet/>
      <dgm:spPr/>
      <dgm:t>
        <a:bodyPr/>
        <a:lstStyle/>
        <a:p>
          <a:endParaRPr lang="da-DK"/>
        </a:p>
      </dgm:t>
    </dgm:pt>
    <dgm:pt modelId="{14682A9A-8E1F-4662-AFB2-72851BE07B22}">
      <dgm:prSet phldrT="[Tekst]"/>
      <dgm:spPr/>
      <dgm:t>
        <a:bodyPr/>
        <a:lstStyle/>
        <a:p>
          <a:r>
            <a:rPr lang="da-DK" dirty="0" smtClean="0">
              <a:solidFill>
                <a:schemeClr val="tx1">
                  <a:lumMod val="95000"/>
                  <a:lumOff val="5000"/>
                </a:schemeClr>
              </a:solidFill>
            </a:rPr>
            <a:t>MED</a:t>
          </a:r>
          <a:endParaRPr lang="da-DK" dirty="0">
            <a:solidFill>
              <a:schemeClr val="tx1">
                <a:lumMod val="95000"/>
                <a:lumOff val="5000"/>
              </a:schemeClr>
            </a:solidFill>
          </a:endParaRPr>
        </a:p>
      </dgm:t>
    </dgm:pt>
    <dgm:pt modelId="{FCA654E6-9967-4901-8372-E577BF225061}" type="parTrans" cxnId="{EE7ABC60-52CA-4B45-B90D-81B0CF95CDD5}">
      <dgm:prSet/>
      <dgm:spPr/>
      <dgm:t>
        <a:bodyPr/>
        <a:lstStyle/>
        <a:p>
          <a:endParaRPr lang="da-DK"/>
        </a:p>
      </dgm:t>
    </dgm:pt>
    <dgm:pt modelId="{3E3843D8-E44E-499C-B7FD-32462CEB95F8}" type="sibTrans" cxnId="{EE7ABC60-52CA-4B45-B90D-81B0CF95CDD5}">
      <dgm:prSet/>
      <dgm:spPr/>
      <dgm:t>
        <a:bodyPr/>
        <a:lstStyle/>
        <a:p>
          <a:endParaRPr lang="da-DK"/>
        </a:p>
      </dgm:t>
    </dgm:pt>
    <dgm:pt modelId="{F63909A2-3BCA-442D-965A-F3F42DE1CE77}">
      <dgm:prSet phldrT="[Tekst]"/>
      <dgm:spPr/>
      <dgm:t>
        <a:bodyPr/>
        <a:lstStyle/>
        <a:p>
          <a:r>
            <a:rPr lang="da-DK" dirty="0" smtClean="0">
              <a:solidFill>
                <a:schemeClr val="tx1">
                  <a:lumMod val="95000"/>
                  <a:lumOff val="5000"/>
                </a:schemeClr>
              </a:solidFill>
            </a:rPr>
            <a:t>Administrativt</a:t>
          </a:r>
          <a:endParaRPr lang="da-DK" dirty="0">
            <a:solidFill>
              <a:schemeClr val="tx1">
                <a:lumMod val="95000"/>
                <a:lumOff val="5000"/>
              </a:schemeClr>
            </a:solidFill>
          </a:endParaRPr>
        </a:p>
      </dgm:t>
    </dgm:pt>
    <dgm:pt modelId="{11063A16-65FB-48E3-A0AB-550F0092B38D}" type="parTrans" cxnId="{1DDCC59D-F67B-4D0A-88AB-BFEDE3B1D245}">
      <dgm:prSet/>
      <dgm:spPr/>
      <dgm:t>
        <a:bodyPr/>
        <a:lstStyle/>
        <a:p>
          <a:endParaRPr lang="da-DK"/>
        </a:p>
      </dgm:t>
    </dgm:pt>
    <dgm:pt modelId="{38C1E08C-837F-4ED6-ADA8-920EF9193281}" type="sibTrans" cxnId="{1DDCC59D-F67B-4D0A-88AB-BFEDE3B1D245}">
      <dgm:prSet/>
      <dgm:spPr/>
      <dgm:t>
        <a:bodyPr/>
        <a:lstStyle/>
        <a:p>
          <a:endParaRPr lang="da-DK"/>
        </a:p>
      </dgm:t>
    </dgm:pt>
    <dgm:pt modelId="{8F159F0C-A90C-4512-8CCC-52DCECC4826B}">
      <dgm:prSet phldrT="[Tekst]" custT="1"/>
      <dgm:spPr/>
      <dgm:t>
        <a:bodyPr/>
        <a:lstStyle/>
        <a:p>
          <a:r>
            <a:rPr lang="da-DK" sz="2400" dirty="0" smtClean="0">
              <a:solidFill>
                <a:schemeClr val="bg1">
                  <a:lumMod val="50000"/>
                </a:schemeClr>
              </a:solidFill>
            </a:rPr>
            <a:t>Omstilling</a:t>
          </a:r>
          <a:endParaRPr lang="da-DK" sz="1900" dirty="0" smtClean="0">
            <a:solidFill>
              <a:schemeClr val="bg1">
                <a:lumMod val="50000"/>
              </a:schemeClr>
            </a:solidFill>
          </a:endParaRPr>
        </a:p>
        <a:p>
          <a:r>
            <a:rPr lang="da-DK" sz="1400" dirty="0" smtClean="0">
              <a:solidFill>
                <a:schemeClr val="bg1">
                  <a:lumMod val="50000"/>
                </a:schemeClr>
              </a:solidFill>
            </a:rPr>
            <a:t>af styring og struktur</a:t>
          </a:r>
          <a:r>
            <a:rPr lang="da-DK" sz="1900" dirty="0" smtClean="0">
              <a:solidFill>
                <a:schemeClr val="bg1">
                  <a:lumMod val="50000"/>
                </a:schemeClr>
              </a:solidFill>
            </a:rPr>
            <a:t> </a:t>
          </a:r>
          <a:endParaRPr lang="da-DK" sz="1900" dirty="0">
            <a:solidFill>
              <a:schemeClr val="bg1">
                <a:lumMod val="50000"/>
              </a:schemeClr>
            </a:solidFill>
          </a:endParaRPr>
        </a:p>
      </dgm:t>
    </dgm:pt>
    <dgm:pt modelId="{E7BD8931-6D34-4DDA-8011-6335C43D209A}" type="parTrans" cxnId="{36CAB475-2625-481E-8FC3-C7DB57AEC5F0}">
      <dgm:prSet/>
      <dgm:spPr/>
      <dgm:t>
        <a:bodyPr/>
        <a:lstStyle/>
        <a:p>
          <a:endParaRPr lang="da-DK"/>
        </a:p>
      </dgm:t>
    </dgm:pt>
    <dgm:pt modelId="{2B8DE0B8-B1B3-4327-BCF9-F71FE32C9A81}" type="sibTrans" cxnId="{36CAB475-2625-481E-8FC3-C7DB57AEC5F0}">
      <dgm:prSet/>
      <dgm:spPr/>
      <dgm:t>
        <a:bodyPr/>
        <a:lstStyle/>
        <a:p>
          <a:endParaRPr lang="da-DK"/>
        </a:p>
      </dgm:t>
    </dgm:pt>
    <dgm:pt modelId="{500D1FBC-9AC9-41A5-AE4E-8DB2DE80BD93}" type="pres">
      <dgm:prSet presAssocID="{28E59206-336F-4ADB-8D22-D727BCC8F963}" presName="Name0" presStyleCnt="0">
        <dgm:presLayoutVars>
          <dgm:chMax val="4"/>
          <dgm:resizeHandles val="exact"/>
        </dgm:presLayoutVars>
      </dgm:prSet>
      <dgm:spPr/>
      <dgm:t>
        <a:bodyPr/>
        <a:lstStyle/>
        <a:p>
          <a:endParaRPr lang="da-DK"/>
        </a:p>
      </dgm:t>
    </dgm:pt>
    <dgm:pt modelId="{1EB48897-6E34-4BF4-A2FA-5313CCFAE2C1}" type="pres">
      <dgm:prSet presAssocID="{28E59206-336F-4ADB-8D22-D727BCC8F963}" presName="ellipse" presStyleLbl="trBgShp" presStyleIdx="0" presStyleCnt="1"/>
      <dgm:spPr/>
    </dgm:pt>
    <dgm:pt modelId="{2427D4D9-FEC7-4107-8137-537B67D4233A}" type="pres">
      <dgm:prSet presAssocID="{28E59206-336F-4ADB-8D22-D727BCC8F963}" presName="arrow1" presStyleLbl="fgShp" presStyleIdx="0" presStyleCnt="1"/>
      <dgm:spPr/>
    </dgm:pt>
    <dgm:pt modelId="{5B3BE590-6E8C-4133-8C65-8AC3358B178B}" type="pres">
      <dgm:prSet presAssocID="{28E59206-336F-4ADB-8D22-D727BCC8F963}" presName="rectangle" presStyleLbl="revTx" presStyleIdx="0" presStyleCnt="1">
        <dgm:presLayoutVars>
          <dgm:bulletEnabled val="1"/>
        </dgm:presLayoutVars>
      </dgm:prSet>
      <dgm:spPr/>
      <dgm:t>
        <a:bodyPr/>
        <a:lstStyle/>
        <a:p>
          <a:endParaRPr lang="da-DK"/>
        </a:p>
      </dgm:t>
    </dgm:pt>
    <dgm:pt modelId="{EA2B1BC6-A09C-49D8-8546-CD69E69201D7}" type="pres">
      <dgm:prSet presAssocID="{14682A9A-8E1F-4662-AFB2-72851BE07B22}" presName="item1" presStyleLbl="node1" presStyleIdx="0" presStyleCnt="3">
        <dgm:presLayoutVars>
          <dgm:bulletEnabled val="1"/>
        </dgm:presLayoutVars>
      </dgm:prSet>
      <dgm:spPr/>
      <dgm:t>
        <a:bodyPr/>
        <a:lstStyle/>
        <a:p>
          <a:endParaRPr lang="da-DK"/>
        </a:p>
      </dgm:t>
    </dgm:pt>
    <dgm:pt modelId="{AE8EE67C-A08F-4F7D-88A5-85CC03FBB56C}" type="pres">
      <dgm:prSet presAssocID="{F63909A2-3BCA-442D-965A-F3F42DE1CE77}" presName="item2" presStyleLbl="node1" presStyleIdx="1" presStyleCnt="3">
        <dgm:presLayoutVars>
          <dgm:bulletEnabled val="1"/>
        </dgm:presLayoutVars>
      </dgm:prSet>
      <dgm:spPr/>
      <dgm:t>
        <a:bodyPr/>
        <a:lstStyle/>
        <a:p>
          <a:endParaRPr lang="da-DK"/>
        </a:p>
      </dgm:t>
    </dgm:pt>
    <dgm:pt modelId="{0AFF20A7-DB67-4570-A7A3-CB80AB453487}" type="pres">
      <dgm:prSet presAssocID="{8F159F0C-A90C-4512-8CCC-52DCECC4826B}" presName="item3" presStyleLbl="node1" presStyleIdx="2" presStyleCnt="3">
        <dgm:presLayoutVars>
          <dgm:bulletEnabled val="1"/>
        </dgm:presLayoutVars>
      </dgm:prSet>
      <dgm:spPr/>
      <dgm:t>
        <a:bodyPr/>
        <a:lstStyle/>
        <a:p>
          <a:endParaRPr lang="da-DK"/>
        </a:p>
      </dgm:t>
    </dgm:pt>
    <dgm:pt modelId="{F3990125-1531-45F6-BEE8-9DE3EF5479C2}" type="pres">
      <dgm:prSet presAssocID="{28E59206-336F-4ADB-8D22-D727BCC8F963}" presName="funnel" presStyleLbl="trAlignAcc1" presStyleIdx="0" presStyleCnt="1" custLinFactNeighborX="-2206" custLinFactNeighborY="-405"/>
      <dgm:spPr/>
    </dgm:pt>
  </dgm:ptLst>
  <dgm:cxnLst>
    <dgm:cxn modelId="{36CAB475-2625-481E-8FC3-C7DB57AEC5F0}" srcId="{28E59206-336F-4ADB-8D22-D727BCC8F963}" destId="{8F159F0C-A90C-4512-8CCC-52DCECC4826B}" srcOrd="3" destOrd="0" parTransId="{E7BD8931-6D34-4DDA-8011-6335C43D209A}" sibTransId="{2B8DE0B8-B1B3-4327-BCF9-F71FE32C9A81}"/>
    <dgm:cxn modelId="{563C32BD-279B-4B23-829D-A0F42910036C}" type="presOf" srcId="{A3D3348F-1398-4328-9517-7D7A68B6717E}" destId="{0AFF20A7-DB67-4570-A7A3-CB80AB453487}" srcOrd="0" destOrd="0" presId="urn:microsoft.com/office/officeart/2005/8/layout/funnel1"/>
    <dgm:cxn modelId="{4E312A2D-97B0-4692-8656-077A5E45545E}" srcId="{28E59206-336F-4ADB-8D22-D727BCC8F963}" destId="{A3D3348F-1398-4328-9517-7D7A68B6717E}" srcOrd="0" destOrd="0" parTransId="{7124B7BE-5EC5-4C7D-8C74-7D627ACCB0AE}" sibTransId="{33F2A9A8-9D60-4280-ACBB-AA4B4BDD939A}"/>
    <dgm:cxn modelId="{98F6A5BD-5ECA-4FFC-B145-B1397DD64454}" type="presOf" srcId="{8F159F0C-A90C-4512-8CCC-52DCECC4826B}" destId="{5B3BE590-6E8C-4133-8C65-8AC3358B178B}" srcOrd="0" destOrd="0" presId="urn:microsoft.com/office/officeart/2005/8/layout/funnel1"/>
    <dgm:cxn modelId="{9EC9C56A-F23B-448F-A9D6-DB40F80B9517}" type="presOf" srcId="{28E59206-336F-4ADB-8D22-D727BCC8F963}" destId="{500D1FBC-9AC9-41A5-AE4E-8DB2DE80BD93}" srcOrd="0" destOrd="0" presId="urn:microsoft.com/office/officeart/2005/8/layout/funnel1"/>
    <dgm:cxn modelId="{72EE49FF-4530-47FD-B6DC-36E97AEDA719}" type="presOf" srcId="{F63909A2-3BCA-442D-965A-F3F42DE1CE77}" destId="{EA2B1BC6-A09C-49D8-8546-CD69E69201D7}" srcOrd="0" destOrd="0" presId="urn:microsoft.com/office/officeart/2005/8/layout/funnel1"/>
    <dgm:cxn modelId="{1DDCC59D-F67B-4D0A-88AB-BFEDE3B1D245}" srcId="{28E59206-336F-4ADB-8D22-D727BCC8F963}" destId="{F63909A2-3BCA-442D-965A-F3F42DE1CE77}" srcOrd="2" destOrd="0" parTransId="{11063A16-65FB-48E3-A0AB-550F0092B38D}" sibTransId="{38C1E08C-837F-4ED6-ADA8-920EF9193281}"/>
    <dgm:cxn modelId="{5C6C204B-3DDF-4FA2-829E-4AA4F230D1BB}" type="presOf" srcId="{14682A9A-8E1F-4662-AFB2-72851BE07B22}" destId="{AE8EE67C-A08F-4F7D-88A5-85CC03FBB56C}" srcOrd="0" destOrd="0" presId="urn:microsoft.com/office/officeart/2005/8/layout/funnel1"/>
    <dgm:cxn modelId="{EE7ABC60-52CA-4B45-B90D-81B0CF95CDD5}" srcId="{28E59206-336F-4ADB-8D22-D727BCC8F963}" destId="{14682A9A-8E1F-4662-AFB2-72851BE07B22}" srcOrd="1" destOrd="0" parTransId="{FCA654E6-9967-4901-8372-E577BF225061}" sibTransId="{3E3843D8-E44E-499C-B7FD-32462CEB95F8}"/>
    <dgm:cxn modelId="{3E359A72-F939-4BD6-B82C-5AEEC71A33A5}" type="presParOf" srcId="{500D1FBC-9AC9-41A5-AE4E-8DB2DE80BD93}" destId="{1EB48897-6E34-4BF4-A2FA-5313CCFAE2C1}" srcOrd="0" destOrd="0" presId="urn:microsoft.com/office/officeart/2005/8/layout/funnel1"/>
    <dgm:cxn modelId="{FDE41D69-234C-4B11-AE5A-0DF982A1A4CD}" type="presParOf" srcId="{500D1FBC-9AC9-41A5-AE4E-8DB2DE80BD93}" destId="{2427D4D9-FEC7-4107-8137-537B67D4233A}" srcOrd="1" destOrd="0" presId="urn:microsoft.com/office/officeart/2005/8/layout/funnel1"/>
    <dgm:cxn modelId="{AA1BA929-7920-4F06-90B2-467FBDD0ADE3}" type="presParOf" srcId="{500D1FBC-9AC9-41A5-AE4E-8DB2DE80BD93}" destId="{5B3BE590-6E8C-4133-8C65-8AC3358B178B}" srcOrd="2" destOrd="0" presId="urn:microsoft.com/office/officeart/2005/8/layout/funnel1"/>
    <dgm:cxn modelId="{31E58BE6-F5A4-4FD0-A5E6-7D022B758BA5}" type="presParOf" srcId="{500D1FBC-9AC9-41A5-AE4E-8DB2DE80BD93}" destId="{EA2B1BC6-A09C-49D8-8546-CD69E69201D7}" srcOrd="3" destOrd="0" presId="urn:microsoft.com/office/officeart/2005/8/layout/funnel1"/>
    <dgm:cxn modelId="{A8F85FF1-AD27-4135-9138-A5683D4F9283}" type="presParOf" srcId="{500D1FBC-9AC9-41A5-AE4E-8DB2DE80BD93}" destId="{AE8EE67C-A08F-4F7D-88A5-85CC03FBB56C}" srcOrd="4" destOrd="0" presId="urn:microsoft.com/office/officeart/2005/8/layout/funnel1"/>
    <dgm:cxn modelId="{FB7C1304-F55F-4F5E-B12E-DC46EE62FAF4}" type="presParOf" srcId="{500D1FBC-9AC9-41A5-AE4E-8DB2DE80BD93}" destId="{0AFF20A7-DB67-4570-A7A3-CB80AB453487}" srcOrd="5" destOrd="0" presId="urn:microsoft.com/office/officeart/2005/8/layout/funnel1"/>
    <dgm:cxn modelId="{B08F666E-B77D-4148-8D24-58A1CEBA28E0}" type="presParOf" srcId="{500D1FBC-9AC9-41A5-AE4E-8DB2DE80BD93}" destId="{F3990125-1531-45F6-BEE8-9DE3EF5479C2}"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5B2886-E53E-4599-9BD2-4BDCF3F5DC62}" type="doc">
      <dgm:prSet loTypeId="urn:microsoft.com/office/officeart/2005/8/layout/hChevron3" loCatId="process" qsTypeId="urn:microsoft.com/office/officeart/2005/8/quickstyle/simple1" qsCatId="simple" csTypeId="urn:microsoft.com/office/officeart/2005/8/colors/colorful1#1" csCatId="colorful" phldr="1"/>
      <dgm:spPr/>
    </dgm:pt>
    <dgm:pt modelId="{FE5A9989-6010-469A-849A-C85DD174F8C3}">
      <dgm:prSet phldrT="[Tekst]"/>
      <dgm:spPr/>
      <dgm:t>
        <a:bodyPr/>
        <a:lstStyle/>
        <a:p>
          <a:r>
            <a:rPr lang="da-DK" dirty="0"/>
            <a:t>Kommissoriet</a:t>
          </a:r>
        </a:p>
      </dgm:t>
    </dgm:pt>
    <dgm:pt modelId="{0DEE8AC5-2C2D-498A-A427-F0990B44D1F4}" type="parTrans" cxnId="{DEFBF61D-DD74-4F50-9519-8554650E9FF7}">
      <dgm:prSet/>
      <dgm:spPr/>
      <dgm:t>
        <a:bodyPr/>
        <a:lstStyle/>
        <a:p>
          <a:endParaRPr lang="da-DK"/>
        </a:p>
      </dgm:t>
    </dgm:pt>
    <dgm:pt modelId="{102DB129-1D8C-4C2B-A875-794894212B5A}" type="sibTrans" cxnId="{DEFBF61D-DD74-4F50-9519-8554650E9FF7}">
      <dgm:prSet/>
      <dgm:spPr/>
      <dgm:t>
        <a:bodyPr/>
        <a:lstStyle/>
        <a:p>
          <a:endParaRPr lang="da-DK"/>
        </a:p>
      </dgm:t>
    </dgm:pt>
    <dgm:pt modelId="{4D6614AC-5E9B-4A80-8D85-B9C70DFFBBAE}">
      <dgm:prSet phldrT="[Tekst]"/>
      <dgm:spPr/>
      <dgm:t>
        <a:bodyPr/>
        <a:lstStyle/>
        <a:p>
          <a:r>
            <a:rPr lang="da-DK" dirty="0"/>
            <a:t>Identifikation</a:t>
          </a:r>
        </a:p>
      </dgm:t>
    </dgm:pt>
    <dgm:pt modelId="{830E1B24-96C3-40E1-AE44-F3A9FD1E74B2}" type="parTrans" cxnId="{8162AA1E-23F4-472D-B32D-AD001D191F4A}">
      <dgm:prSet/>
      <dgm:spPr/>
      <dgm:t>
        <a:bodyPr/>
        <a:lstStyle/>
        <a:p>
          <a:endParaRPr lang="da-DK"/>
        </a:p>
      </dgm:t>
    </dgm:pt>
    <dgm:pt modelId="{30AFBD5C-C1E4-4E62-9B73-B69D0869195E}" type="sibTrans" cxnId="{8162AA1E-23F4-472D-B32D-AD001D191F4A}">
      <dgm:prSet/>
      <dgm:spPr/>
      <dgm:t>
        <a:bodyPr/>
        <a:lstStyle/>
        <a:p>
          <a:endParaRPr lang="da-DK"/>
        </a:p>
      </dgm:t>
    </dgm:pt>
    <dgm:pt modelId="{429B56FC-2864-4B74-A7DC-129E940EDCF2}">
      <dgm:prSet phldrT="[Tekst]"/>
      <dgm:spPr>
        <a:solidFill>
          <a:srgbClr val="DACF8D"/>
        </a:solidFill>
      </dgm:spPr>
      <dgm:t>
        <a:bodyPr/>
        <a:lstStyle/>
        <a:p>
          <a:r>
            <a:rPr lang="da-DK" dirty="0"/>
            <a:t>Udpegning </a:t>
          </a:r>
        </a:p>
      </dgm:t>
    </dgm:pt>
    <dgm:pt modelId="{8607B60A-02A3-428E-9D10-27009A792A9B}" type="parTrans" cxnId="{DD89F0C7-A67C-4E8C-8ED6-F95595C26920}">
      <dgm:prSet/>
      <dgm:spPr/>
      <dgm:t>
        <a:bodyPr/>
        <a:lstStyle/>
        <a:p>
          <a:endParaRPr lang="da-DK"/>
        </a:p>
      </dgm:t>
    </dgm:pt>
    <dgm:pt modelId="{1617D959-F5C8-406B-AC90-A9D595E4D444}" type="sibTrans" cxnId="{DD89F0C7-A67C-4E8C-8ED6-F95595C26920}">
      <dgm:prSet/>
      <dgm:spPr/>
      <dgm:t>
        <a:bodyPr/>
        <a:lstStyle/>
        <a:p>
          <a:endParaRPr lang="da-DK"/>
        </a:p>
      </dgm:t>
    </dgm:pt>
    <dgm:pt modelId="{91187B18-B928-4C0E-8BBE-1CE546CCB2D7}" type="pres">
      <dgm:prSet presAssocID="{6B5B2886-E53E-4599-9BD2-4BDCF3F5DC62}" presName="Name0" presStyleCnt="0">
        <dgm:presLayoutVars>
          <dgm:dir/>
          <dgm:resizeHandles val="exact"/>
        </dgm:presLayoutVars>
      </dgm:prSet>
      <dgm:spPr/>
    </dgm:pt>
    <dgm:pt modelId="{8BF65F5A-9C0C-4F99-874F-20E40B37990C}" type="pres">
      <dgm:prSet presAssocID="{FE5A9989-6010-469A-849A-C85DD174F8C3}" presName="parTxOnly" presStyleLbl="node1" presStyleIdx="0" presStyleCnt="3">
        <dgm:presLayoutVars>
          <dgm:bulletEnabled val="1"/>
        </dgm:presLayoutVars>
      </dgm:prSet>
      <dgm:spPr/>
      <dgm:t>
        <a:bodyPr/>
        <a:lstStyle/>
        <a:p>
          <a:endParaRPr lang="da-DK"/>
        </a:p>
      </dgm:t>
    </dgm:pt>
    <dgm:pt modelId="{BCFA4DA3-F4D8-4A2A-984B-819C192471CE}" type="pres">
      <dgm:prSet presAssocID="{102DB129-1D8C-4C2B-A875-794894212B5A}" presName="parSpace" presStyleCnt="0"/>
      <dgm:spPr/>
    </dgm:pt>
    <dgm:pt modelId="{6EE41713-627A-4738-BD9B-6799DBAAD5B9}" type="pres">
      <dgm:prSet presAssocID="{4D6614AC-5E9B-4A80-8D85-B9C70DFFBBAE}" presName="parTxOnly" presStyleLbl="node1" presStyleIdx="1" presStyleCnt="3">
        <dgm:presLayoutVars>
          <dgm:bulletEnabled val="1"/>
        </dgm:presLayoutVars>
      </dgm:prSet>
      <dgm:spPr/>
      <dgm:t>
        <a:bodyPr/>
        <a:lstStyle/>
        <a:p>
          <a:endParaRPr lang="da-DK"/>
        </a:p>
      </dgm:t>
    </dgm:pt>
    <dgm:pt modelId="{6DBA108D-2CD9-41D6-9201-87950B100A7D}" type="pres">
      <dgm:prSet presAssocID="{30AFBD5C-C1E4-4E62-9B73-B69D0869195E}" presName="parSpace" presStyleCnt="0"/>
      <dgm:spPr/>
    </dgm:pt>
    <dgm:pt modelId="{04D21FB2-095B-4F6D-967D-9D0A2E57BDDC}" type="pres">
      <dgm:prSet presAssocID="{429B56FC-2864-4B74-A7DC-129E940EDCF2}" presName="parTxOnly" presStyleLbl="node1" presStyleIdx="2" presStyleCnt="3">
        <dgm:presLayoutVars>
          <dgm:bulletEnabled val="1"/>
        </dgm:presLayoutVars>
      </dgm:prSet>
      <dgm:spPr/>
      <dgm:t>
        <a:bodyPr/>
        <a:lstStyle/>
        <a:p>
          <a:endParaRPr lang="da-DK"/>
        </a:p>
      </dgm:t>
    </dgm:pt>
  </dgm:ptLst>
  <dgm:cxnLst>
    <dgm:cxn modelId="{DD89F0C7-A67C-4E8C-8ED6-F95595C26920}" srcId="{6B5B2886-E53E-4599-9BD2-4BDCF3F5DC62}" destId="{429B56FC-2864-4B74-A7DC-129E940EDCF2}" srcOrd="2" destOrd="0" parTransId="{8607B60A-02A3-428E-9D10-27009A792A9B}" sibTransId="{1617D959-F5C8-406B-AC90-A9D595E4D444}"/>
    <dgm:cxn modelId="{73A0B17B-21E3-4749-AA1F-64BC4BE6A175}" type="presOf" srcId="{6B5B2886-E53E-4599-9BD2-4BDCF3F5DC62}" destId="{91187B18-B928-4C0E-8BBE-1CE546CCB2D7}" srcOrd="0" destOrd="0" presId="urn:microsoft.com/office/officeart/2005/8/layout/hChevron3"/>
    <dgm:cxn modelId="{12139A95-BD32-4A05-8114-AB3CA8029D0F}" type="presOf" srcId="{4D6614AC-5E9B-4A80-8D85-B9C70DFFBBAE}" destId="{6EE41713-627A-4738-BD9B-6799DBAAD5B9}" srcOrd="0" destOrd="0" presId="urn:microsoft.com/office/officeart/2005/8/layout/hChevron3"/>
    <dgm:cxn modelId="{DEFBF61D-DD74-4F50-9519-8554650E9FF7}" srcId="{6B5B2886-E53E-4599-9BD2-4BDCF3F5DC62}" destId="{FE5A9989-6010-469A-849A-C85DD174F8C3}" srcOrd="0" destOrd="0" parTransId="{0DEE8AC5-2C2D-498A-A427-F0990B44D1F4}" sibTransId="{102DB129-1D8C-4C2B-A875-794894212B5A}"/>
    <dgm:cxn modelId="{8162AA1E-23F4-472D-B32D-AD001D191F4A}" srcId="{6B5B2886-E53E-4599-9BD2-4BDCF3F5DC62}" destId="{4D6614AC-5E9B-4A80-8D85-B9C70DFFBBAE}" srcOrd="1" destOrd="0" parTransId="{830E1B24-96C3-40E1-AE44-F3A9FD1E74B2}" sibTransId="{30AFBD5C-C1E4-4E62-9B73-B69D0869195E}"/>
    <dgm:cxn modelId="{85DCB6F9-E022-4DF0-B4B3-1774E580F106}" type="presOf" srcId="{429B56FC-2864-4B74-A7DC-129E940EDCF2}" destId="{04D21FB2-095B-4F6D-967D-9D0A2E57BDDC}" srcOrd="0" destOrd="0" presId="urn:microsoft.com/office/officeart/2005/8/layout/hChevron3"/>
    <dgm:cxn modelId="{98C0D877-DB1D-4A01-99EF-F71D134BA9FA}" type="presOf" srcId="{FE5A9989-6010-469A-849A-C85DD174F8C3}" destId="{8BF65F5A-9C0C-4F99-874F-20E40B37990C}" srcOrd="0" destOrd="0" presId="urn:microsoft.com/office/officeart/2005/8/layout/hChevron3"/>
    <dgm:cxn modelId="{09C8D3F5-9291-40F0-9540-46710916C81F}" type="presParOf" srcId="{91187B18-B928-4C0E-8BBE-1CE546CCB2D7}" destId="{8BF65F5A-9C0C-4F99-874F-20E40B37990C}" srcOrd="0" destOrd="0" presId="urn:microsoft.com/office/officeart/2005/8/layout/hChevron3"/>
    <dgm:cxn modelId="{AE5A3D49-245D-480B-8640-5A0B9637B2FB}" type="presParOf" srcId="{91187B18-B928-4C0E-8BBE-1CE546CCB2D7}" destId="{BCFA4DA3-F4D8-4A2A-984B-819C192471CE}" srcOrd="1" destOrd="0" presId="urn:microsoft.com/office/officeart/2005/8/layout/hChevron3"/>
    <dgm:cxn modelId="{067045F9-0A2D-4DE4-838A-170011DAF7A0}" type="presParOf" srcId="{91187B18-B928-4C0E-8BBE-1CE546CCB2D7}" destId="{6EE41713-627A-4738-BD9B-6799DBAAD5B9}" srcOrd="2" destOrd="0" presId="urn:microsoft.com/office/officeart/2005/8/layout/hChevron3"/>
    <dgm:cxn modelId="{C8EE9367-B7A6-4463-9978-A351FF9AFCC9}" type="presParOf" srcId="{91187B18-B928-4C0E-8BBE-1CE546CCB2D7}" destId="{6DBA108D-2CD9-41D6-9201-87950B100A7D}" srcOrd="3" destOrd="0" presId="urn:microsoft.com/office/officeart/2005/8/layout/hChevron3"/>
    <dgm:cxn modelId="{2CB19E1C-00B6-4E86-B336-203C9219FB02}" type="presParOf" srcId="{91187B18-B928-4C0E-8BBE-1CE546CCB2D7}" destId="{04D21FB2-095B-4F6D-967D-9D0A2E57BDDC}" srcOrd="4"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7D07EB-0C99-43A9-9D7D-D760B066F0E7}" type="doc">
      <dgm:prSet loTypeId="urn:microsoft.com/office/officeart/2005/8/layout/pyramid1" loCatId="pyramid" qsTypeId="urn:microsoft.com/office/officeart/2005/8/quickstyle/simple1" qsCatId="simple" csTypeId="urn:microsoft.com/office/officeart/2005/8/colors/accent3_2" csCatId="accent3" phldr="1"/>
      <dgm:spPr/>
      <dgm:t>
        <a:bodyPr/>
        <a:lstStyle/>
        <a:p>
          <a:endParaRPr lang="da-DK"/>
        </a:p>
      </dgm:t>
    </dgm:pt>
    <dgm:pt modelId="{36A3F63D-34ED-4288-B424-BDF104B575E6}">
      <dgm:prSet phldrT="[Tekst]"/>
      <dgm:spPr>
        <a:solidFill>
          <a:srgbClr val="86C5B1"/>
        </a:solidFill>
      </dgm:spPr>
      <dgm:t>
        <a:bodyPr/>
        <a:lstStyle/>
        <a:p>
          <a:r>
            <a:rPr lang="da-DK" dirty="0" smtClean="0"/>
            <a:t> </a:t>
          </a:r>
          <a:endParaRPr lang="da-DK" dirty="0"/>
        </a:p>
      </dgm:t>
    </dgm:pt>
    <dgm:pt modelId="{46EC7474-B511-4E72-9D83-8F5EC7FB8AA8}" type="parTrans" cxnId="{84E35B44-B275-4456-83F2-96AF0ED065CD}">
      <dgm:prSet/>
      <dgm:spPr/>
      <dgm:t>
        <a:bodyPr/>
        <a:lstStyle/>
        <a:p>
          <a:endParaRPr lang="da-DK"/>
        </a:p>
      </dgm:t>
    </dgm:pt>
    <dgm:pt modelId="{5CA691FD-8083-4597-A737-D671CCB061F0}" type="sibTrans" cxnId="{84E35B44-B275-4456-83F2-96AF0ED065CD}">
      <dgm:prSet/>
      <dgm:spPr/>
      <dgm:t>
        <a:bodyPr/>
        <a:lstStyle/>
        <a:p>
          <a:endParaRPr lang="da-DK"/>
        </a:p>
      </dgm:t>
    </dgm:pt>
    <dgm:pt modelId="{685C11C9-7477-45EA-A4D2-9D36FF7A2BE5}">
      <dgm:prSet phldrT="[Tekst]"/>
      <dgm:spPr>
        <a:solidFill>
          <a:srgbClr val="86C5B1"/>
        </a:solidFill>
      </dgm:spPr>
      <dgm:t>
        <a:bodyPr/>
        <a:lstStyle/>
        <a:p>
          <a:r>
            <a:rPr lang="da-DK" dirty="0" smtClean="0"/>
            <a:t> </a:t>
          </a:r>
          <a:endParaRPr lang="da-DK" dirty="0"/>
        </a:p>
      </dgm:t>
    </dgm:pt>
    <dgm:pt modelId="{AEDCD2D9-4369-403A-9B45-D6CBAB5270CB}" type="parTrans" cxnId="{0101F93B-4D26-404D-9C99-8CFFDC3E1405}">
      <dgm:prSet/>
      <dgm:spPr/>
      <dgm:t>
        <a:bodyPr/>
        <a:lstStyle/>
        <a:p>
          <a:endParaRPr lang="da-DK"/>
        </a:p>
      </dgm:t>
    </dgm:pt>
    <dgm:pt modelId="{177A4225-5E6A-4551-B11E-128084D679FE}" type="sibTrans" cxnId="{0101F93B-4D26-404D-9C99-8CFFDC3E1405}">
      <dgm:prSet/>
      <dgm:spPr/>
      <dgm:t>
        <a:bodyPr/>
        <a:lstStyle/>
        <a:p>
          <a:endParaRPr lang="da-DK"/>
        </a:p>
      </dgm:t>
    </dgm:pt>
    <dgm:pt modelId="{1613671F-D1B3-4C89-9125-08E17BCFAC35}">
      <dgm:prSet/>
      <dgm:spPr>
        <a:solidFill>
          <a:srgbClr val="86C5B1"/>
        </a:solidFill>
      </dgm:spPr>
      <dgm:t>
        <a:bodyPr/>
        <a:lstStyle/>
        <a:p>
          <a:endParaRPr lang="da-DK" dirty="0"/>
        </a:p>
      </dgm:t>
    </dgm:pt>
    <dgm:pt modelId="{017C7210-6AE3-4781-B6DE-3DF6C5C52740}" type="parTrans" cxnId="{F4C1C1A5-9C5F-4674-BFAA-482282FFDCB7}">
      <dgm:prSet/>
      <dgm:spPr/>
      <dgm:t>
        <a:bodyPr/>
        <a:lstStyle/>
        <a:p>
          <a:endParaRPr lang="da-DK"/>
        </a:p>
      </dgm:t>
    </dgm:pt>
    <dgm:pt modelId="{FD1D81F2-732C-4AE5-ACB2-299E0C9F81B8}" type="sibTrans" cxnId="{F4C1C1A5-9C5F-4674-BFAA-482282FFDCB7}">
      <dgm:prSet/>
      <dgm:spPr/>
      <dgm:t>
        <a:bodyPr/>
        <a:lstStyle/>
        <a:p>
          <a:endParaRPr lang="da-DK"/>
        </a:p>
      </dgm:t>
    </dgm:pt>
    <dgm:pt modelId="{6646C8AB-1B25-4252-A1C2-77D05C9E8C4D}" type="pres">
      <dgm:prSet presAssocID="{D17D07EB-0C99-43A9-9D7D-D760B066F0E7}" presName="Name0" presStyleCnt="0">
        <dgm:presLayoutVars>
          <dgm:dir/>
          <dgm:animLvl val="lvl"/>
          <dgm:resizeHandles val="exact"/>
        </dgm:presLayoutVars>
      </dgm:prSet>
      <dgm:spPr/>
      <dgm:t>
        <a:bodyPr/>
        <a:lstStyle/>
        <a:p>
          <a:endParaRPr lang="da-DK"/>
        </a:p>
      </dgm:t>
    </dgm:pt>
    <dgm:pt modelId="{B58FA36C-6C04-45C5-883D-C8A5DCBAD701}" type="pres">
      <dgm:prSet presAssocID="{36A3F63D-34ED-4288-B424-BDF104B575E6}" presName="Name8" presStyleCnt="0"/>
      <dgm:spPr/>
    </dgm:pt>
    <dgm:pt modelId="{DB39EEB2-50DB-4767-9664-FC4B21FDE2F8}" type="pres">
      <dgm:prSet presAssocID="{36A3F63D-34ED-4288-B424-BDF104B575E6}" presName="level" presStyleLbl="node1" presStyleIdx="0" presStyleCnt="3">
        <dgm:presLayoutVars>
          <dgm:chMax val="1"/>
          <dgm:bulletEnabled val="1"/>
        </dgm:presLayoutVars>
      </dgm:prSet>
      <dgm:spPr/>
      <dgm:t>
        <a:bodyPr/>
        <a:lstStyle/>
        <a:p>
          <a:endParaRPr lang="da-DK"/>
        </a:p>
      </dgm:t>
    </dgm:pt>
    <dgm:pt modelId="{1662D11D-3302-4C96-BBCD-9ACA1EB307C2}" type="pres">
      <dgm:prSet presAssocID="{36A3F63D-34ED-4288-B424-BDF104B575E6}" presName="levelTx" presStyleLbl="revTx" presStyleIdx="0" presStyleCnt="0">
        <dgm:presLayoutVars>
          <dgm:chMax val="1"/>
          <dgm:bulletEnabled val="1"/>
        </dgm:presLayoutVars>
      </dgm:prSet>
      <dgm:spPr/>
      <dgm:t>
        <a:bodyPr/>
        <a:lstStyle/>
        <a:p>
          <a:endParaRPr lang="da-DK"/>
        </a:p>
      </dgm:t>
    </dgm:pt>
    <dgm:pt modelId="{3771C350-E473-47B1-AB69-5F3A8E59D251}" type="pres">
      <dgm:prSet presAssocID="{685C11C9-7477-45EA-A4D2-9D36FF7A2BE5}" presName="Name8" presStyleCnt="0"/>
      <dgm:spPr/>
    </dgm:pt>
    <dgm:pt modelId="{0F5F31DF-0659-454D-A465-C500C1D0323D}" type="pres">
      <dgm:prSet presAssocID="{685C11C9-7477-45EA-A4D2-9D36FF7A2BE5}" presName="level" presStyleLbl="node1" presStyleIdx="1" presStyleCnt="3">
        <dgm:presLayoutVars>
          <dgm:chMax val="1"/>
          <dgm:bulletEnabled val="1"/>
        </dgm:presLayoutVars>
      </dgm:prSet>
      <dgm:spPr/>
      <dgm:t>
        <a:bodyPr/>
        <a:lstStyle/>
        <a:p>
          <a:endParaRPr lang="da-DK"/>
        </a:p>
      </dgm:t>
    </dgm:pt>
    <dgm:pt modelId="{E97BB92D-76CD-4639-A796-E7B1E359E701}" type="pres">
      <dgm:prSet presAssocID="{685C11C9-7477-45EA-A4D2-9D36FF7A2BE5}" presName="levelTx" presStyleLbl="revTx" presStyleIdx="0" presStyleCnt="0">
        <dgm:presLayoutVars>
          <dgm:chMax val="1"/>
          <dgm:bulletEnabled val="1"/>
        </dgm:presLayoutVars>
      </dgm:prSet>
      <dgm:spPr/>
      <dgm:t>
        <a:bodyPr/>
        <a:lstStyle/>
        <a:p>
          <a:endParaRPr lang="da-DK"/>
        </a:p>
      </dgm:t>
    </dgm:pt>
    <dgm:pt modelId="{365E80D5-05E3-440F-8794-7E4F04D1BB6A}" type="pres">
      <dgm:prSet presAssocID="{1613671F-D1B3-4C89-9125-08E17BCFAC35}" presName="Name8" presStyleCnt="0"/>
      <dgm:spPr/>
    </dgm:pt>
    <dgm:pt modelId="{84A17822-B9FD-4503-BFFD-D5BB6E6E793E}" type="pres">
      <dgm:prSet presAssocID="{1613671F-D1B3-4C89-9125-08E17BCFAC35}" presName="level" presStyleLbl="node1" presStyleIdx="2" presStyleCnt="3" custLinFactY="300000" custLinFactNeighborX="78326" custLinFactNeighborY="389366">
        <dgm:presLayoutVars>
          <dgm:chMax val="1"/>
          <dgm:bulletEnabled val="1"/>
        </dgm:presLayoutVars>
      </dgm:prSet>
      <dgm:spPr/>
      <dgm:t>
        <a:bodyPr/>
        <a:lstStyle/>
        <a:p>
          <a:endParaRPr lang="da-DK"/>
        </a:p>
      </dgm:t>
    </dgm:pt>
    <dgm:pt modelId="{C109E6E5-2B1C-442F-A896-4246AE311962}" type="pres">
      <dgm:prSet presAssocID="{1613671F-D1B3-4C89-9125-08E17BCFAC35}" presName="levelTx" presStyleLbl="revTx" presStyleIdx="0" presStyleCnt="0">
        <dgm:presLayoutVars>
          <dgm:chMax val="1"/>
          <dgm:bulletEnabled val="1"/>
        </dgm:presLayoutVars>
      </dgm:prSet>
      <dgm:spPr/>
      <dgm:t>
        <a:bodyPr/>
        <a:lstStyle/>
        <a:p>
          <a:endParaRPr lang="da-DK"/>
        </a:p>
      </dgm:t>
    </dgm:pt>
  </dgm:ptLst>
  <dgm:cxnLst>
    <dgm:cxn modelId="{ABBE9B84-0927-4829-B077-2E9283D22A7E}" type="presOf" srcId="{D17D07EB-0C99-43A9-9D7D-D760B066F0E7}" destId="{6646C8AB-1B25-4252-A1C2-77D05C9E8C4D}" srcOrd="0" destOrd="0" presId="urn:microsoft.com/office/officeart/2005/8/layout/pyramid1"/>
    <dgm:cxn modelId="{EE9D7122-9A9C-4315-8F48-6922D0832150}" type="presOf" srcId="{36A3F63D-34ED-4288-B424-BDF104B575E6}" destId="{DB39EEB2-50DB-4767-9664-FC4B21FDE2F8}" srcOrd="0" destOrd="0" presId="urn:microsoft.com/office/officeart/2005/8/layout/pyramid1"/>
    <dgm:cxn modelId="{F2B896D9-0E1A-44BC-8E35-854359CEBFCB}" type="presOf" srcId="{685C11C9-7477-45EA-A4D2-9D36FF7A2BE5}" destId="{0F5F31DF-0659-454D-A465-C500C1D0323D}" srcOrd="0" destOrd="0" presId="urn:microsoft.com/office/officeart/2005/8/layout/pyramid1"/>
    <dgm:cxn modelId="{F4C1C1A5-9C5F-4674-BFAA-482282FFDCB7}" srcId="{D17D07EB-0C99-43A9-9D7D-D760B066F0E7}" destId="{1613671F-D1B3-4C89-9125-08E17BCFAC35}" srcOrd="2" destOrd="0" parTransId="{017C7210-6AE3-4781-B6DE-3DF6C5C52740}" sibTransId="{FD1D81F2-732C-4AE5-ACB2-299E0C9F81B8}"/>
    <dgm:cxn modelId="{0F009B24-A439-4AFD-9E05-9E160A15C6AB}" type="presOf" srcId="{685C11C9-7477-45EA-A4D2-9D36FF7A2BE5}" destId="{E97BB92D-76CD-4639-A796-E7B1E359E701}" srcOrd="1" destOrd="0" presId="urn:microsoft.com/office/officeart/2005/8/layout/pyramid1"/>
    <dgm:cxn modelId="{0101F93B-4D26-404D-9C99-8CFFDC3E1405}" srcId="{D17D07EB-0C99-43A9-9D7D-D760B066F0E7}" destId="{685C11C9-7477-45EA-A4D2-9D36FF7A2BE5}" srcOrd="1" destOrd="0" parTransId="{AEDCD2D9-4369-403A-9B45-D6CBAB5270CB}" sibTransId="{177A4225-5E6A-4551-B11E-128084D679FE}"/>
    <dgm:cxn modelId="{84E35B44-B275-4456-83F2-96AF0ED065CD}" srcId="{D17D07EB-0C99-43A9-9D7D-D760B066F0E7}" destId="{36A3F63D-34ED-4288-B424-BDF104B575E6}" srcOrd="0" destOrd="0" parTransId="{46EC7474-B511-4E72-9D83-8F5EC7FB8AA8}" sibTransId="{5CA691FD-8083-4597-A737-D671CCB061F0}"/>
    <dgm:cxn modelId="{209BFF4B-90DD-4943-9EA9-C64FA691403C}" type="presOf" srcId="{1613671F-D1B3-4C89-9125-08E17BCFAC35}" destId="{84A17822-B9FD-4503-BFFD-D5BB6E6E793E}" srcOrd="0" destOrd="0" presId="urn:microsoft.com/office/officeart/2005/8/layout/pyramid1"/>
    <dgm:cxn modelId="{5413B10F-1847-45D4-BA46-5181700C6312}" type="presOf" srcId="{36A3F63D-34ED-4288-B424-BDF104B575E6}" destId="{1662D11D-3302-4C96-BBCD-9ACA1EB307C2}" srcOrd="1" destOrd="0" presId="urn:microsoft.com/office/officeart/2005/8/layout/pyramid1"/>
    <dgm:cxn modelId="{245B54FF-9BBC-4184-8F33-C558B78D8BE7}" type="presOf" srcId="{1613671F-D1B3-4C89-9125-08E17BCFAC35}" destId="{C109E6E5-2B1C-442F-A896-4246AE311962}" srcOrd="1" destOrd="0" presId="urn:microsoft.com/office/officeart/2005/8/layout/pyramid1"/>
    <dgm:cxn modelId="{DBA972D0-C930-4179-81E3-84885C6BB102}" type="presParOf" srcId="{6646C8AB-1B25-4252-A1C2-77D05C9E8C4D}" destId="{B58FA36C-6C04-45C5-883D-C8A5DCBAD701}" srcOrd="0" destOrd="0" presId="urn:microsoft.com/office/officeart/2005/8/layout/pyramid1"/>
    <dgm:cxn modelId="{BED18EC2-ADF5-4215-A2AB-D1F98A6F77FA}" type="presParOf" srcId="{B58FA36C-6C04-45C5-883D-C8A5DCBAD701}" destId="{DB39EEB2-50DB-4767-9664-FC4B21FDE2F8}" srcOrd="0" destOrd="0" presId="urn:microsoft.com/office/officeart/2005/8/layout/pyramid1"/>
    <dgm:cxn modelId="{4325A6FA-81DD-4048-B861-7343AC66439C}" type="presParOf" srcId="{B58FA36C-6C04-45C5-883D-C8A5DCBAD701}" destId="{1662D11D-3302-4C96-BBCD-9ACA1EB307C2}" srcOrd="1" destOrd="0" presId="urn:microsoft.com/office/officeart/2005/8/layout/pyramid1"/>
    <dgm:cxn modelId="{41069230-4E2A-46A6-9C19-B5A1BFC6C855}" type="presParOf" srcId="{6646C8AB-1B25-4252-A1C2-77D05C9E8C4D}" destId="{3771C350-E473-47B1-AB69-5F3A8E59D251}" srcOrd="1" destOrd="0" presId="urn:microsoft.com/office/officeart/2005/8/layout/pyramid1"/>
    <dgm:cxn modelId="{89B05AD1-7FDE-413B-A8B2-07E84BF6F1FE}" type="presParOf" srcId="{3771C350-E473-47B1-AB69-5F3A8E59D251}" destId="{0F5F31DF-0659-454D-A465-C500C1D0323D}" srcOrd="0" destOrd="0" presId="urn:microsoft.com/office/officeart/2005/8/layout/pyramid1"/>
    <dgm:cxn modelId="{EE40C1CB-A6DA-4ED0-9102-5E9ED0A9F0A4}" type="presParOf" srcId="{3771C350-E473-47B1-AB69-5F3A8E59D251}" destId="{E97BB92D-76CD-4639-A796-E7B1E359E701}" srcOrd="1" destOrd="0" presId="urn:microsoft.com/office/officeart/2005/8/layout/pyramid1"/>
    <dgm:cxn modelId="{90BB7BD9-2059-4724-88AB-24A5CC36F674}" type="presParOf" srcId="{6646C8AB-1B25-4252-A1C2-77D05C9E8C4D}" destId="{365E80D5-05E3-440F-8794-7E4F04D1BB6A}" srcOrd="2" destOrd="0" presId="urn:microsoft.com/office/officeart/2005/8/layout/pyramid1"/>
    <dgm:cxn modelId="{2225C4B9-7301-4D9A-8721-B37D56BAF34E}" type="presParOf" srcId="{365E80D5-05E3-440F-8794-7E4F04D1BB6A}" destId="{84A17822-B9FD-4503-BFFD-D5BB6E6E793E}" srcOrd="0" destOrd="0" presId="urn:microsoft.com/office/officeart/2005/8/layout/pyramid1"/>
    <dgm:cxn modelId="{1088B12A-DC29-4203-AEB8-9178EE1F4678}" type="presParOf" srcId="{365E80D5-05E3-440F-8794-7E4F04D1BB6A}" destId="{C109E6E5-2B1C-442F-A896-4246AE311962}" srcOrd="1" destOrd="0" presId="urn:microsoft.com/office/officeart/2005/8/layout/pyramid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7D07EB-0C99-43A9-9D7D-D760B066F0E7}" type="doc">
      <dgm:prSet loTypeId="urn:microsoft.com/office/officeart/2005/8/layout/pyramid1" loCatId="pyramid" qsTypeId="urn:microsoft.com/office/officeart/2005/8/quickstyle/simple1" qsCatId="simple" csTypeId="urn:microsoft.com/office/officeart/2005/8/colors/accent2_3" csCatId="accent2" phldr="1"/>
      <dgm:spPr/>
      <dgm:t>
        <a:bodyPr/>
        <a:lstStyle/>
        <a:p>
          <a:endParaRPr lang="da-DK"/>
        </a:p>
      </dgm:t>
    </dgm:pt>
    <dgm:pt modelId="{36A3F63D-34ED-4288-B424-BDF104B575E6}">
      <dgm:prSet phldrT="[Tekst]"/>
      <dgm:spPr>
        <a:ln w="9525">
          <a:solidFill>
            <a:schemeClr val="bg1"/>
          </a:solidFill>
        </a:ln>
      </dgm:spPr>
      <dgm:t>
        <a:bodyPr/>
        <a:lstStyle/>
        <a:p>
          <a:r>
            <a:rPr lang="da-DK" dirty="0" smtClean="0"/>
            <a:t> </a:t>
          </a:r>
          <a:endParaRPr lang="da-DK" dirty="0"/>
        </a:p>
      </dgm:t>
    </dgm:pt>
    <dgm:pt modelId="{46EC7474-B511-4E72-9D83-8F5EC7FB8AA8}" type="parTrans" cxnId="{84E35B44-B275-4456-83F2-96AF0ED065CD}">
      <dgm:prSet/>
      <dgm:spPr/>
      <dgm:t>
        <a:bodyPr/>
        <a:lstStyle/>
        <a:p>
          <a:endParaRPr lang="da-DK"/>
        </a:p>
      </dgm:t>
    </dgm:pt>
    <dgm:pt modelId="{5CA691FD-8083-4597-A737-D671CCB061F0}" type="sibTrans" cxnId="{84E35B44-B275-4456-83F2-96AF0ED065CD}">
      <dgm:prSet/>
      <dgm:spPr/>
      <dgm:t>
        <a:bodyPr/>
        <a:lstStyle/>
        <a:p>
          <a:endParaRPr lang="da-DK"/>
        </a:p>
      </dgm:t>
    </dgm:pt>
    <dgm:pt modelId="{685C11C9-7477-45EA-A4D2-9D36FF7A2BE5}">
      <dgm:prSet phldrT="[Tekst]"/>
      <dgm:spPr>
        <a:ln w="3175">
          <a:solidFill>
            <a:schemeClr val="bg1"/>
          </a:solidFill>
        </a:ln>
      </dgm:spPr>
      <dgm:t>
        <a:bodyPr/>
        <a:lstStyle/>
        <a:p>
          <a:r>
            <a:rPr lang="da-DK" dirty="0" smtClean="0"/>
            <a:t> </a:t>
          </a:r>
          <a:endParaRPr lang="da-DK" dirty="0"/>
        </a:p>
      </dgm:t>
    </dgm:pt>
    <dgm:pt modelId="{AEDCD2D9-4369-403A-9B45-D6CBAB5270CB}" type="parTrans" cxnId="{0101F93B-4D26-404D-9C99-8CFFDC3E1405}">
      <dgm:prSet/>
      <dgm:spPr/>
      <dgm:t>
        <a:bodyPr/>
        <a:lstStyle/>
        <a:p>
          <a:endParaRPr lang="da-DK"/>
        </a:p>
      </dgm:t>
    </dgm:pt>
    <dgm:pt modelId="{177A4225-5E6A-4551-B11E-128084D679FE}" type="sibTrans" cxnId="{0101F93B-4D26-404D-9C99-8CFFDC3E1405}">
      <dgm:prSet/>
      <dgm:spPr/>
      <dgm:t>
        <a:bodyPr/>
        <a:lstStyle/>
        <a:p>
          <a:endParaRPr lang="da-DK"/>
        </a:p>
      </dgm:t>
    </dgm:pt>
    <dgm:pt modelId="{1613671F-D1B3-4C89-9125-08E17BCFAC35}">
      <dgm:prSet/>
      <dgm:spPr>
        <a:ln w="3175">
          <a:solidFill>
            <a:schemeClr val="bg1"/>
          </a:solidFill>
        </a:ln>
      </dgm:spPr>
      <dgm:t>
        <a:bodyPr/>
        <a:lstStyle/>
        <a:p>
          <a:endParaRPr lang="da-DK" dirty="0"/>
        </a:p>
      </dgm:t>
    </dgm:pt>
    <dgm:pt modelId="{017C7210-6AE3-4781-B6DE-3DF6C5C52740}" type="parTrans" cxnId="{F4C1C1A5-9C5F-4674-BFAA-482282FFDCB7}">
      <dgm:prSet/>
      <dgm:spPr/>
      <dgm:t>
        <a:bodyPr/>
        <a:lstStyle/>
        <a:p>
          <a:endParaRPr lang="da-DK"/>
        </a:p>
      </dgm:t>
    </dgm:pt>
    <dgm:pt modelId="{FD1D81F2-732C-4AE5-ACB2-299E0C9F81B8}" type="sibTrans" cxnId="{F4C1C1A5-9C5F-4674-BFAA-482282FFDCB7}">
      <dgm:prSet/>
      <dgm:spPr/>
      <dgm:t>
        <a:bodyPr/>
        <a:lstStyle/>
        <a:p>
          <a:endParaRPr lang="da-DK"/>
        </a:p>
      </dgm:t>
    </dgm:pt>
    <dgm:pt modelId="{6646C8AB-1B25-4252-A1C2-77D05C9E8C4D}" type="pres">
      <dgm:prSet presAssocID="{D17D07EB-0C99-43A9-9D7D-D760B066F0E7}" presName="Name0" presStyleCnt="0">
        <dgm:presLayoutVars>
          <dgm:dir/>
          <dgm:animLvl val="lvl"/>
          <dgm:resizeHandles val="exact"/>
        </dgm:presLayoutVars>
      </dgm:prSet>
      <dgm:spPr/>
      <dgm:t>
        <a:bodyPr/>
        <a:lstStyle/>
        <a:p>
          <a:endParaRPr lang="da-DK"/>
        </a:p>
      </dgm:t>
    </dgm:pt>
    <dgm:pt modelId="{B58FA36C-6C04-45C5-883D-C8A5DCBAD701}" type="pres">
      <dgm:prSet presAssocID="{36A3F63D-34ED-4288-B424-BDF104B575E6}" presName="Name8" presStyleCnt="0"/>
      <dgm:spPr/>
      <dgm:t>
        <a:bodyPr/>
        <a:lstStyle/>
        <a:p>
          <a:endParaRPr lang="da-DK"/>
        </a:p>
      </dgm:t>
    </dgm:pt>
    <dgm:pt modelId="{DB39EEB2-50DB-4767-9664-FC4B21FDE2F8}" type="pres">
      <dgm:prSet presAssocID="{36A3F63D-34ED-4288-B424-BDF104B575E6}" presName="level" presStyleLbl="node1" presStyleIdx="0" presStyleCnt="3">
        <dgm:presLayoutVars>
          <dgm:chMax val="1"/>
          <dgm:bulletEnabled val="1"/>
        </dgm:presLayoutVars>
      </dgm:prSet>
      <dgm:spPr/>
      <dgm:t>
        <a:bodyPr/>
        <a:lstStyle/>
        <a:p>
          <a:endParaRPr lang="da-DK"/>
        </a:p>
      </dgm:t>
    </dgm:pt>
    <dgm:pt modelId="{1662D11D-3302-4C96-BBCD-9ACA1EB307C2}" type="pres">
      <dgm:prSet presAssocID="{36A3F63D-34ED-4288-B424-BDF104B575E6}" presName="levelTx" presStyleLbl="revTx" presStyleIdx="0" presStyleCnt="0">
        <dgm:presLayoutVars>
          <dgm:chMax val="1"/>
          <dgm:bulletEnabled val="1"/>
        </dgm:presLayoutVars>
      </dgm:prSet>
      <dgm:spPr/>
      <dgm:t>
        <a:bodyPr/>
        <a:lstStyle/>
        <a:p>
          <a:endParaRPr lang="da-DK"/>
        </a:p>
      </dgm:t>
    </dgm:pt>
    <dgm:pt modelId="{3771C350-E473-47B1-AB69-5F3A8E59D251}" type="pres">
      <dgm:prSet presAssocID="{685C11C9-7477-45EA-A4D2-9D36FF7A2BE5}" presName="Name8" presStyleCnt="0"/>
      <dgm:spPr/>
      <dgm:t>
        <a:bodyPr/>
        <a:lstStyle/>
        <a:p>
          <a:endParaRPr lang="da-DK"/>
        </a:p>
      </dgm:t>
    </dgm:pt>
    <dgm:pt modelId="{0F5F31DF-0659-454D-A465-C500C1D0323D}" type="pres">
      <dgm:prSet presAssocID="{685C11C9-7477-45EA-A4D2-9D36FF7A2BE5}" presName="level" presStyleLbl="node1" presStyleIdx="1" presStyleCnt="3">
        <dgm:presLayoutVars>
          <dgm:chMax val="1"/>
          <dgm:bulletEnabled val="1"/>
        </dgm:presLayoutVars>
      </dgm:prSet>
      <dgm:spPr/>
      <dgm:t>
        <a:bodyPr/>
        <a:lstStyle/>
        <a:p>
          <a:endParaRPr lang="da-DK"/>
        </a:p>
      </dgm:t>
    </dgm:pt>
    <dgm:pt modelId="{E97BB92D-76CD-4639-A796-E7B1E359E701}" type="pres">
      <dgm:prSet presAssocID="{685C11C9-7477-45EA-A4D2-9D36FF7A2BE5}" presName="levelTx" presStyleLbl="revTx" presStyleIdx="0" presStyleCnt="0">
        <dgm:presLayoutVars>
          <dgm:chMax val="1"/>
          <dgm:bulletEnabled val="1"/>
        </dgm:presLayoutVars>
      </dgm:prSet>
      <dgm:spPr/>
      <dgm:t>
        <a:bodyPr/>
        <a:lstStyle/>
        <a:p>
          <a:endParaRPr lang="da-DK"/>
        </a:p>
      </dgm:t>
    </dgm:pt>
    <dgm:pt modelId="{365E80D5-05E3-440F-8794-7E4F04D1BB6A}" type="pres">
      <dgm:prSet presAssocID="{1613671F-D1B3-4C89-9125-08E17BCFAC35}" presName="Name8" presStyleCnt="0"/>
      <dgm:spPr/>
      <dgm:t>
        <a:bodyPr/>
        <a:lstStyle/>
        <a:p>
          <a:endParaRPr lang="da-DK"/>
        </a:p>
      </dgm:t>
    </dgm:pt>
    <dgm:pt modelId="{84A17822-B9FD-4503-BFFD-D5BB6E6E793E}" type="pres">
      <dgm:prSet presAssocID="{1613671F-D1B3-4C89-9125-08E17BCFAC35}" presName="level" presStyleLbl="node1" presStyleIdx="2" presStyleCnt="3">
        <dgm:presLayoutVars>
          <dgm:chMax val="1"/>
          <dgm:bulletEnabled val="1"/>
        </dgm:presLayoutVars>
      </dgm:prSet>
      <dgm:spPr/>
      <dgm:t>
        <a:bodyPr/>
        <a:lstStyle/>
        <a:p>
          <a:endParaRPr lang="da-DK"/>
        </a:p>
      </dgm:t>
    </dgm:pt>
    <dgm:pt modelId="{C109E6E5-2B1C-442F-A896-4246AE311962}" type="pres">
      <dgm:prSet presAssocID="{1613671F-D1B3-4C89-9125-08E17BCFAC35}" presName="levelTx" presStyleLbl="revTx" presStyleIdx="0" presStyleCnt="0">
        <dgm:presLayoutVars>
          <dgm:chMax val="1"/>
          <dgm:bulletEnabled val="1"/>
        </dgm:presLayoutVars>
      </dgm:prSet>
      <dgm:spPr/>
      <dgm:t>
        <a:bodyPr/>
        <a:lstStyle/>
        <a:p>
          <a:endParaRPr lang="da-DK"/>
        </a:p>
      </dgm:t>
    </dgm:pt>
  </dgm:ptLst>
  <dgm:cxnLst>
    <dgm:cxn modelId="{2EA1365B-EB60-48FF-AF5A-8A5B9EA64D19}" type="presOf" srcId="{1613671F-D1B3-4C89-9125-08E17BCFAC35}" destId="{84A17822-B9FD-4503-BFFD-D5BB6E6E793E}" srcOrd="0" destOrd="0" presId="urn:microsoft.com/office/officeart/2005/8/layout/pyramid1"/>
    <dgm:cxn modelId="{F4C1C1A5-9C5F-4674-BFAA-482282FFDCB7}" srcId="{D17D07EB-0C99-43A9-9D7D-D760B066F0E7}" destId="{1613671F-D1B3-4C89-9125-08E17BCFAC35}" srcOrd="2" destOrd="0" parTransId="{017C7210-6AE3-4781-B6DE-3DF6C5C52740}" sibTransId="{FD1D81F2-732C-4AE5-ACB2-299E0C9F81B8}"/>
    <dgm:cxn modelId="{8F3C5305-5B4E-4426-BE0A-7235EA8376B8}" type="presOf" srcId="{685C11C9-7477-45EA-A4D2-9D36FF7A2BE5}" destId="{E97BB92D-76CD-4639-A796-E7B1E359E701}" srcOrd="1" destOrd="0" presId="urn:microsoft.com/office/officeart/2005/8/layout/pyramid1"/>
    <dgm:cxn modelId="{85145D95-F24C-4E0D-8302-531EC092CD4F}" type="presOf" srcId="{1613671F-D1B3-4C89-9125-08E17BCFAC35}" destId="{C109E6E5-2B1C-442F-A896-4246AE311962}" srcOrd="1" destOrd="0" presId="urn:microsoft.com/office/officeart/2005/8/layout/pyramid1"/>
    <dgm:cxn modelId="{0101F93B-4D26-404D-9C99-8CFFDC3E1405}" srcId="{D17D07EB-0C99-43A9-9D7D-D760B066F0E7}" destId="{685C11C9-7477-45EA-A4D2-9D36FF7A2BE5}" srcOrd="1" destOrd="0" parTransId="{AEDCD2D9-4369-403A-9B45-D6CBAB5270CB}" sibTransId="{177A4225-5E6A-4551-B11E-128084D679FE}"/>
    <dgm:cxn modelId="{84E35B44-B275-4456-83F2-96AF0ED065CD}" srcId="{D17D07EB-0C99-43A9-9D7D-D760B066F0E7}" destId="{36A3F63D-34ED-4288-B424-BDF104B575E6}" srcOrd="0" destOrd="0" parTransId="{46EC7474-B511-4E72-9D83-8F5EC7FB8AA8}" sibTransId="{5CA691FD-8083-4597-A737-D671CCB061F0}"/>
    <dgm:cxn modelId="{2C305B39-A562-44F5-9A37-C12E69A62EA2}" type="presOf" srcId="{685C11C9-7477-45EA-A4D2-9D36FF7A2BE5}" destId="{0F5F31DF-0659-454D-A465-C500C1D0323D}" srcOrd="0" destOrd="0" presId="urn:microsoft.com/office/officeart/2005/8/layout/pyramid1"/>
    <dgm:cxn modelId="{82836319-2434-4190-9397-3B0147652C60}" type="presOf" srcId="{D17D07EB-0C99-43A9-9D7D-D760B066F0E7}" destId="{6646C8AB-1B25-4252-A1C2-77D05C9E8C4D}" srcOrd="0" destOrd="0" presId="urn:microsoft.com/office/officeart/2005/8/layout/pyramid1"/>
    <dgm:cxn modelId="{509B952C-3A36-463B-B744-1553EECA0884}" type="presOf" srcId="{36A3F63D-34ED-4288-B424-BDF104B575E6}" destId="{1662D11D-3302-4C96-BBCD-9ACA1EB307C2}" srcOrd="1" destOrd="0" presId="urn:microsoft.com/office/officeart/2005/8/layout/pyramid1"/>
    <dgm:cxn modelId="{00EB5473-93FE-4D06-8CE6-FA885D5E35A6}" type="presOf" srcId="{36A3F63D-34ED-4288-B424-BDF104B575E6}" destId="{DB39EEB2-50DB-4767-9664-FC4B21FDE2F8}" srcOrd="0" destOrd="0" presId="urn:microsoft.com/office/officeart/2005/8/layout/pyramid1"/>
    <dgm:cxn modelId="{1F16765F-C2E3-46B5-BA51-032E6F1A76AC}" type="presParOf" srcId="{6646C8AB-1B25-4252-A1C2-77D05C9E8C4D}" destId="{B58FA36C-6C04-45C5-883D-C8A5DCBAD701}" srcOrd="0" destOrd="0" presId="urn:microsoft.com/office/officeart/2005/8/layout/pyramid1"/>
    <dgm:cxn modelId="{808959B1-8C40-47FF-A020-5B587C4CD1C0}" type="presParOf" srcId="{B58FA36C-6C04-45C5-883D-C8A5DCBAD701}" destId="{DB39EEB2-50DB-4767-9664-FC4B21FDE2F8}" srcOrd="0" destOrd="0" presId="urn:microsoft.com/office/officeart/2005/8/layout/pyramid1"/>
    <dgm:cxn modelId="{32F5BEBC-BEEA-40C0-8669-A822D5C11FC7}" type="presParOf" srcId="{B58FA36C-6C04-45C5-883D-C8A5DCBAD701}" destId="{1662D11D-3302-4C96-BBCD-9ACA1EB307C2}" srcOrd="1" destOrd="0" presId="urn:microsoft.com/office/officeart/2005/8/layout/pyramid1"/>
    <dgm:cxn modelId="{25CEDAB0-7DE3-4EE0-9CAB-2CA6CD418909}" type="presParOf" srcId="{6646C8AB-1B25-4252-A1C2-77D05C9E8C4D}" destId="{3771C350-E473-47B1-AB69-5F3A8E59D251}" srcOrd="1" destOrd="0" presId="urn:microsoft.com/office/officeart/2005/8/layout/pyramid1"/>
    <dgm:cxn modelId="{D709DA3C-EB0D-4020-8744-BAD3BC0A8F78}" type="presParOf" srcId="{3771C350-E473-47B1-AB69-5F3A8E59D251}" destId="{0F5F31DF-0659-454D-A465-C500C1D0323D}" srcOrd="0" destOrd="0" presId="urn:microsoft.com/office/officeart/2005/8/layout/pyramid1"/>
    <dgm:cxn modelId="{8E3C0150-2A67-46CC-81B1-C61D37949BEC}" type="presParOf" srcId="{3771C350-E473-47B1-AB69-5F3A8E59D251}" destId="{E97BB92D-76CD-4639-A796-E7B1E359E701}" srcOrd="1" destOrd="0" presId="urn:microsoft.com/office/officeart/2005/8/layout/pyramid1"/>
    <dgm:cxn modelId="{8D1BF0F0-42CE-43C3-A832-4B4402E189A6}" type="presParOf" srcId="{6646C8AB-1B25-4252-A1C2-77D05C9E8C4D}" destId="{365E80D5-05E3-440F-8794-7E4F04D1BB6A}" srcOrd="2" destOrd="0" presId="urn:microsoft.com/office/officeart/2005/8/layout/pyramid1"/>
    <dgm:cxn modelId="{607EF40B-7CD9-4924-99A4-C9B2E7ED81F4}" type="presParOf" srcId="{365E80D5-05E3-440F-8794-7E4F04D1BB6A}" destId="{84A17822-B9FD-4503-BFFD-D5BB6E6E793E}" srcOrd="0" destOrd="0" presId="urn:microsoft.com/office/officeart/2005/8/layout/pyramid1"/>
    <dgm:cxn modelId="{66A9A73E-B08D-4A0F-B5F1-801D6FFB4732}" type="presParOf" srcId="{365E80D5-05E3-440F-8794-7E4F04D1BB6A}" destId="{C109E6E5-2B1C-442F-A896-4246AE311962}" srcOrd="1" destOrd="0" presId="urn:microsoft.com/office/officeart/2005/8/layout/pyramid1"/>
  </dgm:cxnLst>
  <dgm:bg/>
  <dgm:whole>
    <a:ln w="6350"/>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B48897-6E34-4BF4-A2FA-5313CCFAE2C1}">
      <dsp:nvSpPr>
        <dsp:cNvPr id="0" name=""/>
        <dsp:cNvSpPr/>
      </dsp:nvSpPr>
      <dsp:spPr>
        <a:xfrm>
          <a:off x="1490257" y="187861"/>
          <a:ext cx="3728332" cy="129480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7D4D9-FEC7-4107-8137-537B67D4233A}">
      <dsp:nvSpPr>
        <dsp:cNvPr id="0" name=""/>
        <dsp:cNvSpPr/>
      </dsp:nvSpPr>
      <dsp:spPr>
        <a:xfrm>
          <a:off x="2998931" y="3358389"/>
          <a:ext cx="722544" cy="462428"/>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3BE590-6E8C-4133-8C65-8AC3358B178B}">
      <dsp:nvSpPr>
        <dsp:cNvPr id="0" name=""/>
        <dsp:cNvSpPr/>
      </dsp:nvSpPr>
      <dsp:spPr>
        <a:xfrm>
          <a:off x="1626095" y="3728332"/>
          <a:ext cx="3468216" cy="867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a-DK" sz="2400" kern="1200" dirty="0" smtClean="0">
              <a:solidFill>
                <a:schemeClr val="bg1">
                  <a:lumMod val="50000"/>
                </a:schemeClr>
              </a:solidFill>
            </a:rPr>
            <a:t>Omstilling</a:t>
          </a:r>
          <a:endParaRPr lang="da-DK" sz="1900" kern="1200" dirty="0" smtClean="0">
            <a:solidFill>
              <a:schemeClr val="bg1">
                <a:lumMod val="50000"/>
              </a:schemeClr>
            </a:solidFill>
          </a:endParaRPr>
        </a:p>
        <a:p>
          <a:pPr lvl="0" algn="ctr" defTabSz="1066800">
            <a:lnSpc>
              <a:spcPct val="90000"/>
            </a:lnSpc>
            <a:spcBef>
              <a:spcPct val="0"/>
            </a:spcBef>
            <a:spcAft>
              <a:spcPct val="35000"/>
            </a:spcAft>
          </a:pPr>
          <a:r>
            <a:rPr lang="da-DK" sz="1400" kern="1200" dirty="0" smtClean="0">
              <a:solidFill>
                <a:schemeClr val="bg1">
                  <a:lumMod val="50000"/>
                </a:schemeClr>
              </a:solidFill>
            </a:rPr>
            <a:t>af styring og struktur</a:t>
          </a:r>
          <a:r>
            <a:rPr lang="da-DK" sz="1900" kern="1200" dirty="0" smtClean="0">
              <a:solidFill>
                <a:schemeClr val="bg1">
                  <a:lumMod val="50000"/>
                </a:schemeClr>
              </a:solidFill>
            </a:rPr>
            <a:t> </a:t>
          </a:r>
          <a:endParaRPr lang="da-DK" sz="1900" kern="1200" dirty="0">
            <a:solidFill>
              <a:schemeClr val="bg1">
                <a:lumMod val="50000"/>
              </a:schemeClr>
            </a:solidFill>
          </a:endParaRPr>
        </a:p>
      </dsp:txBody>
      <dsp:txXfrm>
        <a:off x="1626095" y="3728332"/>
        <a:ext cx="3468216" cy="867054"/>
      </dsp:txXfrm>
    </dsp:sp>
    <dsp:sp modelId="{EA2B1BC6-A09C-49D8-8546-CD69E69201D7}">
      <dsp:nvSpPr>
        <dsp:cNvPr id="0" name=""/>
        <dsp:cNvSpPr/>
      </dsp:nvSpPr>
      <dsp:spPr>
        <a:xfrm>
          <a:off x="2845751" y="1582662"/>
          <a:ext cx="1300581" cy="13005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Administrativt</a:t>
          </a:r>
          <a:endParaRPr lang="da-DK" sz="1100" kern="1200" dirty="0">
            <a:solidFill>
              <a:schemeClr val="tx1">
                <a:lumMod val="95000"/>
                <a:lumOff val="5000"/>
              </a:schemeClr>
            </a:solidFill>
          </a:endParaRPr>
        </a:p>
      </dsp:txBody>
      <dsp:txXfrm>
        <a:off x="2845751" y="1582662"/>
        <a:ext cx="1300581" cy="1300581"/>
      </dsp:txXfrm>
    </dsp:sp>
    <dsp:sp modelId="{AE8EE67C-A08F-4F7D-88A5-85CC03FBB56C}">
      <dsp:nvSpPr>
        <dsp:cNvPr id="0" name=""/>
        <dsp:cNvSpPr/>
      </dsp:nvSpPr>
      <dsp:spPr>
        <a:xfrm>
          <a:off x="1915114" y="606937"/>
          <a:ext cx="1300581" cy="13005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MED</a:t>
          </a:r>
          <a:endParaRPr lang="da-DK" sz="1100" kern="1200" dirty="0">
            <a:solidFill>
              <a:schemeClr val="tx1">
                <a:lumMod val="95000"/>
                <a:lumOff val="5000"/>
              </a:schemeClr>
            </a:solidFill>
          </a:endParaRPr>
        </a:p>
      </dsp:txBody>
      <dsp:txXfrm>
        <a:off x="1915114" y="606937"/>
        <a:ext cx="1300581" cy="1300581"/>
      </dsp:txXfrm>
    </dsp:sp>
    <dsp:sp modelId="{0AFF20A7-DB67-4570-A7A3-CB80AB453487}">
      <dsp:nvSpPr>
        <dsp:cNvPr id="0" name=""/>
        <dsp:cNvSpPr/>
      </dsp:nvSpPr>
      <dsp:spPr>
        <a:xfrm>
          <a:off x="3244596" y="292486"/>
          <a:ext cx="1300581" cy="13005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Politisk</a:t>
          </a:r>
          <a:endParaRPr lang="da-DK" sz="1100" kern="1200" dirty="0">
            <a:solidFill>
              <a:schemeClr val="tx1">
                <a:lumMod val="95000"/>
                <a:lumOff val="5000"/>
              </a:schemeClr>
            </a:solidFill>
          </a:endParaRPr>
        </a:p>
      </dsp:txBody>
      <dsp:txXfrm>
        <a:off x="3244596" y="292486"/>
        <a:ext cx="1300581" cy="1300581"/>
      </dsp:txXfrm>
    </dsp:sp>
    <dsp:sp modelId="{F3990125-1531-45F6-BEE8-9DE3EF5479C2}">
      <dsp:nvSpPr>
        <dsp:cNvPr id="0" name=""/>
        <dsp:cNvSpPr/>
      </dsp:nvSpPr>
      <dsp:spPr>
        <a:xfrm>
          <a:off x="1247817" y="15791"/>
          <a:ext cx="4046252" cy="3237001"/>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F65F5A-9C0C-4F99-874F-20E40B37990C}">
      <dsp:nvSpPr>
        <dsp:cNvPr id="0" name=""/>
        <dsp:cNvSpPr/>
      </dsp:nvSpPr>
      <dsp:spPr>
        <a:xfrm>
          <a:off x="3512" y="1928294"/>
          <a:ext cx="3071485" cy="1228594"/>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da-DK" sz="2400" kern="1200" dirty="0"/>
            <a:t>Kommissoriet</a:t>
          </a:r>
        </a:p>
      </dsp:txBody>
      <dsp:txXfrm>
        <a:off x="3512" y="1928294"/>
        <a:ext cx="3071485" cy="1228594"/>
      </dsp:txXfrm>
    </dsp:sp>
    <dsp:sp modelId="{6EE41713-627A-4738-BD9B-6799DBAAD5B9}">
      <dsp:nvSpPr>
        <dsp:cNvPr id="0" name=""/>
        <dsp:cNvSpPr/>
      </dsp:nvSpPr>
      <dsp:spPr>
        <a:xfrm>
          <a:off x="2460701" y="1928294"/>
          <a:ext cx="3071485" cy="122859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da-DK" sz="2400" kern="1200" dirty="0"/>
            <a:t>Identifikation</a:t>
          </a:r>
        </a:p>
      </dsp:txBody>
      <dsp:txXfrm>
        <a:off x="2460701" y="1928294"/>
        <a:ext cx="3071485" cy="1228594"/>
      </dsp:txXfrm>
    </dsp:sp>
    <dsp:sp modelId="{04D21FB2-095B-4F6D-967D-9D0A2E57BDDC}">
      <dsp:nvSpPr>
        <dsp:cNvPr id="0" name=""/>
        <dsp:cNvSpPr/>
      </dsp:nvSpPr>
      <dsp:spPr>
        <a:xfrm>
          <a:off x="4917889" y="1928294"/>
          <a:ext cx="3071485" cy="1228594"/>
        </a:xfrm>
        <a:prstGeom prst="chevron">
          <a:avLst/>
        </a:prstGeom>
        <a:solidFill>
          <a:srgbClr val="DACF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da-DK" sz="2400" kern="1200" dirty="0"/>
            <a:t>Udpegning </a:t>
          </a:r>
        </a:p>
      </dsp:txBody>
      <dsp:txXfrm>
        <a:off x="4917889" y="1928294"/>
        <a:ext cx="3071485" cy="12285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39EEB2-50DB-4767-9664-FC4B21FDE2F8}">
      <dsp:nvSpPr>
        <dsp:cNvPr id="0" name=""/>
        <dsp:cNvSpPr/>
      </dsp:nvSpPr>
      <dsp:spPr>
        <a:xfrm>
          <a:off x="146135" y="0"/>
          <a:ext cx="146135" cy="137888"/>
        </a:xfrm>
        <a:prstGeom prst="trapezoid">
          <a:avLst>
            <a:gd name="adj" fmla="val 52990"/>
          </a:avLst>
        </a:prstGeom>
        <a:solidFill>
          <a:srgbClr val="86C5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a-DK" sz="800" kern="1200" dirty="0" smtClean="0"/>
            <a:t> </a:t>
          </a:r>
          <a:endParaRPr lang="da-DK" sz="800" kern="1200" dirty="0"/>
        </a:p>
      </dsp:txBody>
      <dsp:txXfrm>
        <a:off x="146135" y="0"/>
        <a:ext cx="146135" cy="137888"/>
      </dsp:txXfrm>
    </dsp:sp>
    <dsp:sp modelId="{0F5F31DF-0659-454D-A465-C500C1D0323D}">
      <dsp:nvSpPr>
        <dsp:cNvPr id="0" name=""/>
        <dsp:cNvSpPr/>
      </dsp:nvSpPr>
      <dsp:spPr>
        <a:xfrm>
          <a:off x="73067" y="137888"/>
          <a:ext cx="292270" cy="137888"/>
        </a:xfrm>
        <a:prstGeom prst="trapezoid">
          <a:avLst>
            <a:gd name="adj" fmla="val 52990"/>
          </a:avLst>
        </a:prstGeom>
        <a:solidFill>
          <a:srgbClr val="86C5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a-DK" sz="800" kern="1200" dirty="0" smtClean="0"/>
            <a:t> </a:t>
          </a:r>
          <a:endParaRPr lang="da-DK" sz="800" kern="1200" dirty="0"/>
        </a:p>
      </dsp:txBody>
      <dsp:txXfrm>
        <a:off x="124214" y="137888"/>
        <a:ext cx="189975" cy="137888"/>
      </dsp:txXfrm>
    </dsp:sp>
    <dsp:sp modelId="{84A17822-B9FD-4503-BFFD-D5BB6E6E793E}">
      <dsp:nvSpPr>
        <dsp:cNvPr id="0" name=""/>
        <dsp:cNvSpPr/>
      </dsp:nvSpPr>
      <dsp:spPr>
        <a:xfrm>
          <a:off x="0" y="275776"/>
          <a:ext cx="438405" cy="137888"/>
        </a:xfrm>
        <a:prstGeom prst="trapezoid">
          <a:avLst>
            <a:gd name="adj" fmla="val 52990"/>
          </a:avLst>
        </a:prstGeom>
        <a:solidFill>
          <a:srgbClr val="86C5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da-DK" sz="800" kern="1200" dirty="0"/>
        </a:p>
      </dsp:txBody>
      <dsp:txXfrm>
        <a:off x="76720" y="275776"/>
        <a:ext cx="284963" cy="1378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39EEB2-50DB-4767-9664-FC4B21FDE2F8}">
      <dsp:nvSpPr>
        <dsp:cNvPr id="0" name=""/>
        <dsp:cNvSpPr/>
      </dsp:nvSpPr>
      <dsp:spPr>
        <a:xfrm>
          <a:off x="682745" y="0"/>
          <a:ext cx="682745" cy="587106"/>
        </a:xfrm>
        <a:prstGeom prst="trapezoid">
          <a:avLst>
            <a:gd name="adj" fmla="val 58145"/>
          </a:avLst>
        </a:prstGeom>
        <a:solidFill>
          <a:schemeClr val="accent2">
            <a:shade val="80000"/>
            <a:hueOff val="0"/>
            <a:satOff val="0"/>
            <a:lumOff val="0"/>
            <a:alphaOff val="0"/>
          </a:schemeClr>
        </a:solidFill>
        <a:ln w="952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da-DK" sz="3700" kern="1200" dirty="0" smtClean="0"/>
            <a:t> </a:t>
          </a:r>
          <a:endParaRPr lang="da-DK" sz="3700" kern="1200" dirty="0"/>
        </a:p>
      </dsp:txBody>
      <dsp:txXfrm>
        <a:off x="682745" y="0"/>
        <a:ext cx="682745" cy="587106"/>
      </dsp:txXfrm>
    </dsp:sp>
    <dsp:sp modelId="{0F5F31DF-0659-454D-A465-C500C1D0323D}">
      <dsp:nvSpPr>
        <dsp:cNvPr id="0" name=""/>
        <dsp:cNvSpPr/>
      </dsp:nvSpPr>
      <dsp:spPr>
        <a:xfrm>
          <a:off x="341372" y="587106"/>
          <a:ext cx="1365490" cy="587106"/>
        </a:xfrm>
        <a:prstGeom prst="trapezoid">
          <a:avLst>
            <a:gd name="adj" fmla="val 58145"/>
          </a:avLst>
        </a:prstGeom>
        <a:solidFill>
          <a:schemeClr val="accent2">
            <a:shade val="80000"/>
            <a:hueOff val="53282"/>
            <a:satOff val="704"/>
            <a:lumOff val="12274"/>
            <a:alphaOff val="0"/>
          </a:schemeClr>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da-DK" sz="3700" kern="1200" dirty="0" smtClean="0"/>
            <a:t> </a:t>
          </a:r>
          <a:endParaRPr lang="da-DK" sz="3700" kern="1200" dirty="0"/>
        </a:p>
      </dsp:txBody>
      <dsp:txXfrm>
        <a:off x="580333" y="587106"/>
        <a:ext cx="887568" cy="587106"/>
      </dsp:txXfrm>
    </dsp:sp>
    <dsp:sp modelId="{84A17822-B9FD-4503-BFFD-D5BB6E6E793E}">
      <dsp:nvSpPr>
        <dsp:cNvPr id="0" name=""/>
        <dsp:cNvSpPr/>
      </dsp:nvSpPr>
      <dsp:spPr>
        <a:xfrm>
          <a:off x="0" y="1174212"/>
          <a:ext cx="2048236" cy="587106"/>
        </a:xfrm>
        <a:prstGeom prst="trapezoid">
          <a:avLst>
            <a:gd name="adj" fmla="val 58145"/>
          </a:avLst>
        </a:prstGeom>
        <a:solidFill>
          <a:schemeClr val="accent2">
            <a:shade val="80000"/>
            <a:hueOff val="106564"/>
            <a:satOff val="1407"/>
            <a:lumOff val="24548"/>
            <a:alphaOff val="0"/>
          </a:schemeClr>
        </a:solidFill>
        <a:ln w="31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da-DK" sz="3700" kern="1200" dirty="0"/>
        </a:p>
      </dsp:txBody>
      <dsp:txXfrm>
        <a:off x="358441" y="1174212"/>
        <a:ext cx="1331353" cy="587106"/>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39939" name="Rectangle 3"/>
          <p:cNvSpPr>
            <a:spLocks noGrp="1" noChangeArrowheads="1"/>
          </p:cNvSpPr>
          <p:nvPr>
            <p:ph type="dt" sz="quarter" idx="1"/>
          </p:nvPr>
        </p:nvSpPr>
        <p:spPr bwMode="auto">
          <a:xfrm>
            <a:off x="3850445"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39940" name="Rectangle 4"/>
          <p:cNvSpPr>
            <a:spLocks noGrp="1" noChangeArrowheads="1"/>
          </p:cNvSpPr>
          <p:nvPr>
            <p:ph type="ftr" sz="quarter" idx="2"/>
          </p:nvPr>
        </p:nvSpPr>
        <p:spPr bwMode="auto">
          <a:xfrm>
            <a:off x="2"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39941" name="Rectangle 5"/>
          <p:cNvSpPr>
            <a:spLocks noGrp="1" noChangeArrowheads="1"/>
          </p:cNvSpPr>
          <p:nvPr>
            <p:ph type="sldNum" sz="quarter" idx="3"/>
          </p:nvPr>
        </p:nvSpPr>
        <p:spPr bwMode="auto">
          <a:xfrm>
            <a:off x="3850445"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DB17CD1-6791-4D8A-B31C-82FC3159AAC9}" type="slidenum">
              <a:rPr lang="da-DK"/>
              <a:pPr/>
              <a:t>‹nr.›</a:t>
            </a:fld>
            <a:endParaRPr lang="da-DK"/>
          </a:p>
        </p:txBody>
      </p:sp>
    </p:spTree>
    <p:extLst>
      <p:ext uri="{BB962C8B-B14F-4D97-AF65-F5344CB8AC3E}">
        <p14:creationId xmlns:p14="http://schemas.microsoft.com/office/powerpoint/2010/main" xmlns="" val="2735285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2"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2227" name="Rectangle 3"/>
          <p:cNvSpPr>
            <a:spLocks noGrp="1" noChangeArrowheads="1"/>
          </p:cNvSpPr>
          <p:nvPr>
            <p:ph type="dt" idx="1"/>
          </p:nvPr>
        </p:nvSpPr>
        <p:spPr bwMode="auto">
          <a:xfrm>
            <a:off x="3850445"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222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52230" name="Rectangle 6"/>
          <p:cNvSpPr>
            <a:spLocks noGrp="1" noChangeArrowheads="1"/>
          </p:cNvSpPr>
          <p:nvPr>
            <p:ph type="ftr" sz="quarter" idx="4"/>
          </p:nvPr>
        </p:nvSpPr>
        <p:spPr bwMode="auto">
          <a:xfrm>
            <a:off x="2"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2231" name="Rectangle 7"/>
          <p:cNvSpPr>
            <a:spLocks noGrp="1" noChangeArrowheads="1"/>
          </p:cNvSpPr>
          <p:nvPr>
            <p:ph type="sldNum" sz="quarter" idx="5"/>
          </p:nvPr>
        </p:nvSpPr>
        <p:spPr bwMode="auto">
          <a:xfrm>
            <a:off x="3850445"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91B0069-CB57-48A6-AC86-02E1B1500A71}" type="slidenum">
              <a:rPr lang="da-DK"/>
              <a:pPr/>
              <a:t>‹nr.›</a:t>
            </a:fld>
            <a:endParaRPr lang="da-DK"/>
          </a:p>
        </p:txBody>
      </p:sp>
    </p:spTree>
    <p:extLst>
      <p:ext uri="{BB962C8B-B14F-4D97-AF65-F5344CB8AC3E}">
        <p14:creationId xmlns:p14="http://schemas.microsoft.com/office/powerpoint/2010/main" xmlns="" val="3887113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691B0069-CB57-48A6-AC86-02E1B1500A71}" type="slidenum">
              <a:rPr lang="da-DK" smtClean="0"/>
              <a:pPr/>
              <a:t>1</a:t>
            </a:fld>
            <a:endParaRPr lang="da-DK"/>
          </a:p>
        </p:txBody>
      </p:sp>
    </p:spTree>
    <p:extLst>
      <p:ext uri="{BB962C8B-B14F-4D97-AF65-F5344CB8AC3E}">
        <p14:creationId xmlns:p14="http://schemas.microsoft.com/office/powerpoint/2010/main" xmlns="" val="2524993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lvl="0"/>
            <a:r>
              <a:rPr lang="da-DK" sz="1400" b="1" dirty="0" smtClean="0"/>
              <a:t>MED og opgaveudvalg, parallelle værdier og processer</a:t>
            </a:r>
          </a:p>
          <a:p>
            <a:pPr lvl="0"/>
            <a:r>
              <a:rPr lang="da-DK" sz="1400" dirty="0" smtClean="0"/>
              <a:t>MED og HU:</a:t>
            </a:r>
          </a:p>
          <a:p>
            <a:pPr marL="342900" lvl="0" indent="-342900">
              <a:buFont typeface="Arial" panose="020B0604020202020204" pitchFamily="34" charset="0"/>
              <a:buChar char="•"/>
            </a:pPr>
            <a:r>
              <a:rPr lang="da-DK" sz="1200" dirty="0" smtClean="0"/>
              <a:t>Skabe Fremtidens Kommune sammen – udvikling af Gentofte Kommune er en fælles opgave for tillidsvalgte og ledere</a:t>
            </a:r>
          </a:p>
          <a:p>
            <a:pPr marL="342900" lvl="0" indent="-342900">
              <a:buFont typeface="Arial" panose="020B0604020202020204" pitchFamily="34" charset="0"/>
              <a:buChar char="•"/>
            </a:pPr>
            <a:r>
              <a:rPr lang="da-DK" sz="1200" dirty="0" smtClean="0"/>
              <a:t>Arbejde på den strategiske bane – fx med strategier for samspillet mellem tillidsvalgte og ledere samt politikudvikling (fx Arbejdsmiljøpolitik, personalepolitik)</a:t>
            </a:r>
          </a:p>
          <a:p>
            <a:pPr marL="342900" lvl="0" indent="-342900">
              <a:buFont typeface="Arial" panose="020B0604020202020204" pitchFamily="34" charset="0"/>
              <a:buChar char="•"/>
            </a:pPr>
            <a:r>
              <a:rPr lang="da-DK" sz="1200" dirty="0" smtClean="0"/>
              <a:t>Arbejde på tværs af </a:t>
            </a:r>
            <a:r>
              <a:rPr lang="da-DK" sz="1200" dirty="0" err="1" smtClean="0"/>
              <a:t>MED-systemet</a:t>
            </a:r>
            <a:r>
              <a:rPr lang="da-DK" sz="1200" dirty="0" smtClean="0"/>
              <a:t> og på tværs af organisationen (</a:t>
            </a:r>
            <a:r>
              <a:rPr lang="da-DK" sz="1200" dirty="0" err="1" smtClean="0"/>
              <a:t>MED-aftalen</a:t>
            </a:r>
            <a:r>
              <a:rPr lang="da-DK" sz="1200" dirty="0" smtClean="0"/>
              <a:t>, dialoger inden for MED, arbejdsgrupper med repræsentanter for MED og ledere og medarbejdere – </a:t>
            </a:r>
            <a:r>
              <a:rPr lang="da-DK" sz="1200" dirty="0" err="1" smtClean="0"/>
              <a:t>personalepolitikikken</a:t>
            </a:r>
            <a:r>
              <a:rPr lang="da-DK" sz="1200" dirty="0" smtClean="0"/>
              <a:t> er et ex på en arbejdsgruppe)</a:t>
            </a:r>
          </a:p>
          <a:p>
            <a:pPr marL="342900" lvl="0" indent="-342900">
              <a:buFont typeface="Arial" panose="020B0604020202020204" pitchFamily="34" charset="0"/>
              <a:buChar char="•"/>
            </a:pPr>
            <a:r>
              <a:rPr lang="da-DK" sz="1200" dirty="0" smtClean="0"/>
              <a:t>Tillid – grundlaget for samarbejdet, udvikles bl.a. gennem tidlig inddragelse, ved at løse opgaver sammen, uformelt </a:t>
            </a:r>
            <a:r>
              <a:rPr lang="da-DK" sz="1200" dirty="0" err="1" smtClean="0"/>
              <a:t>samarbekde</a:t>
            </a:r>
            <a:r>
              <a:rPr lang="da-DK" sz="1200" dirty="0" smtClean="0"/>
              <a:t> og i åbne drøftelser uden fastlagt dagsorden og fastlagte løsninger</a:t>
            </a:r>
          </a:p>
          <a:p>
            <a:pPr marL="342900" lvl="0" indent="-342900">
              <a:buFont typeface="Arial" panose="020B0604020202020204" pitchFamily="34" charset="0"/>
              <a:buChar char="•"/>
            </a:pPr>
            <a:r>
              <a:rPr lang="da-DK" sz="1200" dirty="0" smtClean="0"/>
              <a:t>Mødestrukturer i HU – færre og kortere møder, mere formelt og uformelt samspil mellem møderne. Temadrøftelser og møder med åben dagsordner. Opgaver løses i arbejdsgrupper.</a:t>
            </a:r>
          </a:p>
          <a:p>
            <a:pPr marL="342900" lvl="0" indent="-342900">
              <a:buFont typeface="Arial" panose="020B0604020202020204" pitchFamily="34" charset="0"/>
              <a:buChar char="•"/>
            </a:pPr>
            <a:r>
              <a:rPr lang="da-DK" sz="1200" b="1" dirty="0" smtClean="0"/>
              <a:t>Eksempel: Arbejdsmiljøfølgegruppe</a:t>
            </a:r>
            <a:r>
              <a:rPr lang="da-DK" sz="1200" dirty="0" smtClean="0"/>
              <a:t>, nedsat af HU – medarbejderrepræsentanter fra HU, ledere fra organisationen samt HR arbejder på tværs af og i samspil med HU og organisationen med at følge arbejdsmiljøet og udvikle løsninger på arbejdsmiljøudfordringer</a:t>
            </a:r>
          </a:p>
          <a:p>
            <a:endParaRPr lang="da-DK" sz="1200" kern="1200" dirty="0" smtClean="0">
              <a:solidFill>
                <a:schemeClr val="tx1"/>
              </a:solidFill>
              <a:effectLst/>
              <a:latin typeface="Arial" charset="0"/>
              <a:ea typeface="+mn-ea"/>
              <a:cs typeface="+mn-cs"/>
            </a:endParaRPr>
          </a:p>
        </p:txBody>
      </p:sp>
      <p:sp>
        <p:nvSpPr>
          <p:cNvPr id="4" name="Pladsholder til slidenummer 3"/>
          <p:cNvSpPr>
            <a:spLocks noGrp="1"/>
          </p:cNvSpPr>
          <p:nvPr>
            <p:ph type="sldNum" sz="quarter" idx="10"/>
          </p:nvPr>
        </p:nvSpPr>
        <p:spPr/>
        <p:txBody>
          <a:bodyPr/>
          <a:lstStyle/>
          <a:p>
            <a:fld id="{F4B62670-76A2-4DD5-AEA3-FACD934B40DB}" type="slidenum">
              <a:rPr lang="da-DK" smtClean="0"/>
              <a:pPr/>
              <a:t>12</a:t>
            </a:fld>
            <a:endParaRPr lang="da-DK"/>
          </a:p>
        </p:txBody>
      </p:sp>
    </p:spTree>
    <p:extLst>
      <p:ext uri="{BB962C8B-B14F-4D97-AF65-F5344CB8AC3E}">
        <p14:creationId xmlns:p14="http://schemas.microsoft.com/office/powerpoint/2010/main" xmlns="" val="2051581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Arial" charset="0"/>
                <a:ea typeface="+mn-ea"/>
                <a:cs typeface="+mn-cs"/>
              </a:rPr>
              <a:t>Når borgeren sættes i centrum, betyder det, at vi skal skabe løsninger, der set fra borgerens synspunkt er sammenhængende, og som er tilpasset borgerens situation. Det er den opgave, vi skal sætte holdet ud fra. </a:t>
            </a:r>
          </a:p>
          <a:p>
            <a:r>
              <a:rPr lang="da-DK" sz="1200" kern="1200" dirty="0" smtClean="0">
                <a:solidFill>
                  <a:schemeClr val="tx1"/>
                </a:solidFill>
                <a:effectLst/>
                <a:latin typeface="Arial" charset="0"/>
                <a:ea typeface="+mn-ea"/>
                <a:cs typeface="+mn-cs"/>
              </a:rPr>
              <a:t>Det betyder, at vi nogen gange skal organisere os anderledes og arbejde sammen med andre, end vi traditionelt har gjort. Fx:</a:t>
            </a:r>
          </a:p>
          <a:p>
            <a:pPr marL="171450" lvl="0" indent="-171450">
              <a:buFont typeface="Arial" panose="020B0604020202020204" pitchFamily="34" charset="0"/>
              <a:buChar char="•"/>
            </a:pPr>
            <a:r>
              <a:rPr lang="da-DK" sz="1200" kern="1200" dirty="0" smtClean="0">
                <a:solidFill>
                  <a:schemeClr val="tx1"/>
                </a:solidFill>
                <a:effectLst/>
                <a:latin typeface="Arial" charset="0"/>
                <a:ea typeface="+mn-ea"/>
                <a:cs typeface="+mn-cs"/>
              </a:rPr>
              <a:t>På tværs internt i organisation fx gennem netværk</a:t>
            </a:r>
          </a:p>
          <a:p>
            <a:pPr marL="171450" lvl="0" indent="-171450">
              <a:buFont typeface="Arial" panose="020B0604020202020204" pitchFamily="34" charset="0"/>
              <a:buChar char="•"/>
            </a:pPr>
            <a:r>
              <a:rPr lang="da-DK" sz="1200" kern="1200" dirty="0" smtClean="0">
                <a:solidFill>
                  <a:schemeClr val="tx1"/>
                </a:solidFill>
                <a:effectLst/>
                <a:latin typeface="Arial" charset="0"/>
                <a:ea typeface="+mn-ea"/>
                <a:cs typeface="+mn-cs"/>
              </a:rPr>
              <a:t>På tværs med andre kommuner, regionen mv.</a:t>
            </a:r>
          </a:p>
          <a:p>
            <a:pPr marL="171450" lvl="0" indent="-171450">
              <a:buFont typeface="Arial" panose="020B0604020202020204" pitchFamily="34" charset="0"/>
              <a:buChar char="•"/>
            </a:pPr>
            <a:r>
              <a:rPr lang="da-DK" sz="1200" kern="1200" dirty="0" smtClean="0">
                <a:solidFill>
                  <a:schemeClr val="tx1"/>
                </a:solidFill>
                <a:effectLst/>
                <a:latin typeface="Arial" charset="0"/>
                <a:ea typeface="+mn-ea"/>
                <a:cs typeface="+mn-cs"/>
              </a:rPr>
              <a:t>Med borgerne, foreninger og andre i civilsamfundet, som kan være med til at udvikle og løse opgaverne</a:t>
            </a:r>
          </a:p>
          <a:p>
            <a:r>
              <a:rPr lang="da-DK" sz="1200" kern="1200" dirty="0" smtClean="0">
                <a:solidFill>
                  <a:schemeClr val="tx1"/>
                </a:solidFill>
                <a:effectLst/>
                <a:latin typeface="Arial" charset="0"/>
                <a:ea typeface="+mn-ea"/>
                <a:cs typeface="+mn-cs"/>
              </a:rPr>
              <a:t>Det kræver ledelse og styring på andre måder. Fx kræver ledelse af netværk løbende forhandling om mandat, kobling til hierarkiet, ledelse ud over eget ledelsesrum og ind over andres. Ledelse, når borgerne skal sættes i spil, kræver også nye kompetencer og en ny måde at gå til opgaverne på. Styring gennem mål og økonomi skal kunne gå på tværs af de traditionelle organiseringer, så målene formuleres efter borgernes behov, og økonomien følger opgaven.</a:t>
            </a:r>
          </a:p>
          <a:p>
            <a:r>
              <a:rPr lang="da-DK" sz="1200" kern="1200" dirty="0" smtClean="0">
                <a:solidFill>
                  <a:schemeClr val="tx1"/>
                </a:solidFill>
                <a:effectLst/>
                <a:latin typeface="Arial" charset="0"/>
                <a:ea typeface="+mn-ea"/>
                <a:cs typeface="+mn-cs"/>
              </a:rPr>
              <a:t> </a:t>
            </a:r>
          </a:p>
          <a:p>
            <a:r>
              <a:rPr lang="da-DK" sz="1200" kern="1200" dirty="0" smtClean="0">
                <a:solidFill>
                  <a:schemeClr val="tx1"/>
                </a:solidFill>
                <a:effectLst/>
                <a:latin typeface="Arial" charset="0"/>
                <a:ea typeface="+mn-ea"/>
                <a:cs typeface="+mn-cs"/>
              </a:rPr>
              <a:t>Hvordan de nye former for ledelse og styring skal se ud, har vi behov for at blive klogere på. Derfor vil vi udvikle ledelse og styring gennem forsøg, hvor vi afprøver forskellige greb og tilgange. Vi skal gøre det i det små, og det, der virker, skal vi udbrede til større dele af organisationen, og det, der ikke virker, skal vi smide væk igen.  Vi skal selvfølgelig også lade os inspirere af andre kommuner og ledelseskommissionens anbefalinger, når de kommer. </a:t>
            </a:r>
          </a:p>
          <a:p>
            <a:endParaRPr lang="da-DK" b="0" dirty="0" smtClean="0"/>
          </a:p>
        </p:txBody>
      </p:sp>
      <p:sp>
        <p:nvSpPr>
          <p:cNvPr id="4" name="Pladsholder til slidenummer 3"/>
          <p:cNvSpPr>
            <a:spLocks noGrp="1"/>
          </p:cNvSpPr>
          <p:nvPr>
            <p:ph type="sldNum" sz="quarter" idx="10"/>
          </p:nvPr>
        </p:nvSpPr>
        <p:spPr/>
        <p:txBody>
          <a:bodyPr/>
          <a:lstStyle/>
          <a:p>
            <a:fld id="{691B0069-CB57-48A6-AC86-02E1B1500A71}" type="slidenum">
              <a:rPr lang="da-DK" smtClean="0"/>
              <a:pPr/>
              <a:t>13</a:t>
            </a:fld>
            <a:endParaRPr lang="da-DK"/>
          </a:p>
        </p:txBody>
      </p:sp>
    </p:spTree>
    <p:extLst>
      <p:ext uri="{BB962C8B-B14F-4D97-AF65-F5344CB8AC3E}">
        <p14:creationId xmlns:p14="http://schemas.microsoft.com/office/powerpoint/2010/main" xmlns="" val="118004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vigtigt, at de forsøg, der gennemføres, giver værdi for borgeren – at de skaber</a:t>
            </a:r>
            <a:r>
              <a:rPr lang="da-DK" baseline="0" dirty="0" smtClean="0"/>
              <a:t> bedre velfærd for færre ressourcer</a:t>
            </a:r>
            <a:r>
              <a:rPr lang="da-DK" dirty="0" smtClean="0"/>
              <a:t>. Derfor</a:t>
            </a:r>
            <a:r>
              <a:rPr lang="da-DK" baseline="0" dirty="0" smtClean="0"/>
              <a:t> skal det være jeres forsøg – dér, hvor I oplever behovene. Det skal være jer, der får idéerne, prøver dem af og vurderer, om de virker, og om de skal gennemføres i en større skala eller om de skal droppes igen. I og vi har ansvaret for at afprøve det her. Vi skal skabe en organisation, der er selvudviklende. Jeg tror på, at vi sammen udvikler bedre, end hvis vi styrer centralistisk. Tag fat på det, I synes er vigtigst. Afprøv det. </a:t>
            </a:r>
          </a:p>
          <a:p>
            <a:endParaRPr lang="da-DK" baseline="0" dirty="0" smtClean="0"/>
          </a:p>
          <a:p>
            <a:r>
              <a:rPr lang="da-DK" baseline="0" dirty="0" smtClean="0"/>
              <a:t>I kan få hjælp på to måder. </a:t>
            </a:r>
          </a:p>
          <a:p>
            <a:endParaRPr lang="da-DK" baseline="0" dirty="0" smtClean="0"/>
          </a:p>
          <a:p>
            <a:r>
              <a:rPr lang="da-DK" baseline="0" dirty="0" smtClean="0"/>
              <a:t>1 ) </a:t>
            </a:r>
            <a:r>
              <a:rPr lang="da-DK" b="1" baseline="0" dirty="0" smtClean="0"/>
              <a:t>Sparringsrum </a:t>
            </a:r>
            <a:r>
              <a:rPr lang="da-DK" b="0" baseline="0" dirty="0" smtClean="0"/>
              <a:t>–</a:t>
            </a:r>
            <a:r>
              <a:rPr lang="da-DK" baseline="0" dirty="0" smtClean="0"/>
              <a:t> det er til jer, der har brug for en konkret sparring, for at komme videre med jeres forsøg. </a:t>
            </a:r>
          </a:p>
          <a:p>
            <a:endParaRPr lang="da-DK"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da-DK" baseline="0" dirty="0" smtClean="0"/>
              <a:t>I kan komme i sparringsrummet ligegyldigt, hvor I er i jeres innovationsproces. Måske har I en idé, men har brug for sparring på, hvordan den kan afprøves. Måske har I afprøvet idéen, men vil gerne have sparring på, hvordan den kan realiseres på hele arbejdspladsen. Måske vil I gerne have sparring på, hvordan I kan sætte borgerne i spil, eller hvordan I kan tænke digitalisering ind. Sparringsrummet vil give jer input til det næste skridt i jeres proces, hvilke værktøjer kan I bruge, hvem kan I invitere ind i processen, eller hvem kan I bede om hjælp hos for at komme videre.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baseline="0" dirty="0" smtClean="0"/>
          </a:p>
          <a:p>
            <a:pPr marL="0" indent="0">
              <a:buFontTx/>
              <a:buNone/>
            </a:pPr>
            <a:r>
              <a:rPr lang="da-DK" dirty="0" smtClean="0"/>
              <a:t>Vi arbejder pt. på</a:t>
            </a:r>
            <a:r>
              <a:rPr lang="da-DK" baseline="0" dirty="0" smtClean="0"/>
              <a:t> at få etableret de rette sparringsrum og vender tilbage om dette i februar. </a:t>
            </a:r>
            <a:endParaRPr lang="da-DK" dirty="0" smtClean="0"/>
          </a:p>
          <a:p>
            <a:endParaRPr lang="da-DK" baseline="0" dirty="0" smtClean="0"/>
          </a:p>
          <a:p>
            <a:r>
              <a:rPr lang="da-DK" baseline="0" dirty="0" smtClean="0"/>
              <a:t>2) </a:t>
            </a:r>
            <a:r>
              <a:rPr lang="da-DK" b="1" baseline="0" dirty="0" smtClean="0"/>
              <a:t>Kompetenceudviklingsmidlerne </a:t>
            </a:r>
            <a:r>
              <a:rPr lang="da-DK" b="0" baseline="0" dirty="0" smtClean="0"/>
              <a:t>– det er</a:t>
            </a:r>
            <a:r>
              <a:rPr lang="da-DK" baseline="0" dirty="0" smtClean="0"/>
              <a:t> t</a:t>
            </a:r>
            <a:r>
              <a:rPr lang="da-DK" dirty="0" smtClean="0"/>
              <a:t>il jer, der har brug for et kompetenceløft i forbindelse med jeres forsøg.</a:t>
            </a:r>
            <a:r>
              <a:rPr lang="da-DK" baseline="0" dirty="0" smtClean="0"/>
              <a:t> </a:t>
            </a:r>
            <a:endParaRPr lang="da-DK" dirty="0" smtClean="0"/>
          </a:p>
          <a:p>
            <a:pPr marL="285750" indent="-285750">
              <a:buFontTx/>
              <a:buChar char="-"/>
            </a:pPr>
            <a:r>
              <a:rPr lang="da-DK" dirty="0" smtClean="0"/>
              <a:t>Til forsøg indenfor styring og ledelse inden for digitalisering og innovation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da-DK" sz="1200" dirty="0" smtClean="0">
              <a:solidFill>
                <a:schemeClr val="accent4"/>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dirty="0" smtClean="0">
                <a:solidFill>
                  <a:schemeClr val="accent4"/>
                </a:solidFill>
              </a:rPr>
              <a:t>Der er nu nedsat en kompetenceudviklingsgruppe, som vælger,</a:t>
            </a:r>
            <a:r>
              <a:rPr lang="da-DK" sz="1200" baseline="0" dirty="0" smtClean="0">
                <a:solidFill>
                  <a:schemeClr val="accent4"/>
                </a:solidFill>
              </a:rPr>
              <a:t> hvilke kompetenceforløb, der sættes i gang. Den består af: </a:t>
            </a:r>
            <a:r>
              <a:rPr lang="da-DK" sz="1200" dirty="0" smtClean="0">
                <a:solidFill>
                  <a:schemeClr val="accent4"/>
                </a:solidFill>
              </a:rPr>
              <a:t> </a:t>
            </a:r>
            <a:br>
              <a:rPr lang="da-DK" sz="1200" dirty="0" smtClean="0">
                <a:solidFill>
                  <a:schemeClr val="accent4"/>
                </a:solidFill>
              </a:rPr>
            </a:br>
            <a:r>
              <a:rPr lang="da-DK" sz="1200" dirty="0" smtClean="0">
                <a:solidFill>
                  <a:schemeClr val="accent4"/>
                </a:solidFill>
              </a:rPr>
              <a:t>Kommunaldirektør Frank E. Andersen, HR-chef Ragnhild Christensen, GKF-formand Vibeke Bredsdorff Sørensen, forstander</a:t>
            </a:r>
            <a:r>
              <a:rPr lang="da-DK" sz="1200" baseline="0" dirty="0" smtClean="0">
                <a:solidFill>
                  <a:schemeClr val="accent4"/>
                </a:solidFill>
              </a:rPr>
              <a:t> </a:t>
            </a:r>
            <a:r>
              <a:rPr lang="da-DK" sz="1200" dirty="0" smtClean="0">
                <a:solidFill>
                  <a:schemeClr val="accent4"/>
                </a:solidFill>
              </a:rPr>
              <a:t>Tina </a:t>
            </a:r>
            <a:r>
              <a:rPr lang="da-DK" sz="1200" dirty="0" err="1" smtClean="0">
                <a:solidFill>
                  <a:schemeClr val="accent4"/>
                </a:solidFill>
              </a:rPr>
              <a:t>Pensdorf</a:t>
            </a:r>
            <a:r>
              <a:rPr lang="da-DK" sz="1200" dirty="0" smtClean="0">
                <a:solidFill>
                  <a:schemeClr val="accent4"/>
                </a:solidFill>
              </a:rPr>
              <a:t>, PPR-tale-høre-konsulent Birgitte Jul Gram</a:t>
            </a:r>
          </a:p>
          <a:p>
            <a:endParaRPr lang="da-DK" baseline="0" dirty="0" smtClean="0"/>
          </a:p>
          <a:p>
            <a:r>
              <a:rPr lang="da-DK" baseline="0" dirty="0" smtClean="0"/>
              <a:t>Vi melder snart ud, hvordan I søger midler, men kan allerede nu sige:</a:t>
            </a:r>
          </a:p>
          <a:p>
            <a:pPr marL="171450" indent="-171450">
              <a:buFont typeface="Arial" panose="020B0604020202020204" pitchFamily="34" charset="0"/>
              <a:buChar char="•"/>
            </a:pPr>
            <a:r>
              <a:rPr lang="da-DK" dirty="0" smtClean="0"/>
              <a:t>Man kommer til at kunne søge midler ved at sende en ansøgning online</a:t>
            </a:r>
          </a:p>
          <a:p>
            <a:pPr marL="171450" indent="-171450">
              <a:buFont typeface="Arial" panose="020B0604020202020204" pitchFamily="34" charset="0"/>
              <a:buChar char="•"/>
            </a:pPr>
            <a:r>
              <a:rPr lang="da-DK" dirty="0" smtClean="0"/>
              <a:t>Første frist bliver i februar</a:t>
            </a:r>
          </a:p>
          <a:p>
            <a:pPr marL="171450" indent="-171450">
              <a:buFont typeface="Arial" panose="020B0604020202020204" pitchFamily="34" charset="0"/>
              <a:buChar char="•"/>
            </a:pPr>
            <a:r>
              <a:rPr lang="da-DK" dirty="0" smtClean="0"/>
              <a:t>Der bliver offentliggjort kriterier</a:t>
            </a:r>
          </a:p>
          <a:p>
            <a:pPr marL="171450" indent="-171450">
              <a:buFont typeface="Arial" panose="020B0604020202020204" pitchFamily="34" charset="0"/>
              <a:buChar char="•"/>
            </a:pPr>
            <a:endParaRPr lang="da-DK" dirty="0" smtClean="0"/>
          </a:p>
        </p:txBody>
      </p:sp>
      <p:sp>
        <p:nvSpPr>
          <p:cNvPr id="4" name="Pladsholder til slidenummer 3"/>
          <p:cNvSpPr>
            <a:spLocks noGrp="1"/>
          </p:cNvSpPr>
          <p:nvPr>
            <p:ph type="sldNum" sz="quarter" idx="10"/>
          </p:nvPr>
        </p:nvSpPr>
        <p:spPr/>
        <p:txBody>
          <a:bodyPr/>
          <a:lstStyle/>
          <a:p>
            <a:fld id="{691B0069-CB57-48A6-AC86-02E1B1500A71}" type="slidenum">
              <a:rPr lang="da-DK" smtClean="0"/>
              <a:pPr/>
              <a:t>14</a:t>
            </a:fld>
            <a:endParaRPr lang="da-DK"/>
          </a:p>
        </p:txBody>
      </p:sp>
    </p:spTree>
    <p:extLst>
      <p:ext uri="{BB962C8B-B14F-4D97-AF65-F5344CB8AC3E}">
        <p14:creationId xmlns:p14="http://schemas.microsoft.com/office/powerpoint/2010/main" xmlns="" val="39870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Calibri"/>
                <a:cs typeface="Calibri"/>
              </a:rPr>
              <a:t>Labs til at udforske politisk retning for innovation og digitalisering i </a:t>
            </a:r>
            <a:r>
              <a:rPr lang="da-DK" dirty="0" err="1">
                <a:latin typeface="Calibri"/>
                <a:cs typeface="Calibri"/>
              </a:rPr>
              <a:t>samskabelse</a:t>
            </a:r>
            <a:r>
              <a:rPr lang="da-DK" dirty="0">
                <a:latin typeface="Calibri"/>
                <a:cs typeface="Calibri"/>
              </a:rPr>
              <a:t> med borgere og forvaltningen</a:t>
            </a:r>
          </a:p>
          <a:p>
            <a:pPr marL="249134" indent="-249134">
              <a:buFont typeface="Arial" panose="020B0604020202020204" pitchFamily="34" charset="0"/>
              <a:buChar char="•"/>
            </a:pPr>
            <a:r>
              <a:rPr lang="da-DK" dirty="0">
                <a:latin typeface="Calibri"/>
                <a:cs typeface="Calibri"/>
              </a:rPr>
              <a:t>Labs til at udforske og finde nye løsninger på specifikke udfordringer</a:t>
            </a:r>
          </a:p>
          <a:p>
            <a:pPr marL="249134" indent="-249134">
              <a:buFont typeface="Arial" panose="020B0604020202020204" pitchFamily="34" charset="0"/>
              <a:buChar char="•"/>
            </a:pPr>
            <a:r>
              <a:rPr lang="da-DK" dirty="0">
                <a:latin typeface="Calibri"/>
                <a:cs typeface="Calibri"/>
              </a:rPr>
              <a:t>Inddragelse og </a:t>
            </a:r>
            <a:r>
              <a:rPr lang="da-DK" dirty="0" err="1">
                <a:latin typeface="Calibri"/>
                <a:cs typeface="Calibri"/>
              </a:rPr>
              <a:t>samskabelse</a:t>
            </a:r>
            <a:r>
              <a:rPr lang="da-DK" dirty="0">
                <a:latin typeface="Calibri"/>
                <a:cs typeface="Calibri"/>
              </a:rPr>
              <a:t> med borgere</a:t>
            </a:r>
          </a:p>
          <a:p>
            <a:endParaRPr lang="da-DK" dirty="0"/>
          </a:p>
        </p:txBody>
      </p:sp>
      <p:sp>
        <p:nvSpPr>
          <p:cNvPr id="4" name="Pladsholder til diasnummer 3"/>
          <p:cNvSpPr>
            <a:spLocks noGrp="1"/>
          </p:cNvSpPr>
          <p:nvPr>
            <p:ph type="sldNum" sz="quarter" idx="10"/>
          </p:nvPr>
        </p:nvSpPr>
        <p:spPr/>
        <p:txBody>
          <a:bodyPr/>
          <a:lstStyle/>
          <a:p>
            <a:fld id="{4F15AE75-AF33-1444-A091-C0E01047A043}" type="slidenum">
              <a:rPr lang="da-DK" smtClean="0">
                <a:solidFill>
                  <a:prstClr val="black"/>
                </a:solidFill>
              </a:rPr>
              <a:pPr/>
              <a:t>15</a:t>
            </a:fld>
            <a:endParaRPr lang="da-DK">
              <a:solidFill>
                <a:prstClr val="black"/>
              </a:solidFill>
            </a:endParaRPr>
          </a:p>
        </p:txBody>
      </p:sp>
    </p:spTree>
    <p:extLst>
      <p:ext uri="{BB962C8B-B14F-4D97-AF65-F5344CB8AC3E}">
        <p14:creationId xmlns="" xmlns:p14="http://schemas.microsoft.com/office/powerpoint/2010/main" val="98278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normAutofit/>
          </a:bodyPr>
          <a:lstStyle/>
          <a:p>
            <a:endParaRPr lang="da-DK" sz="1200" kern="1200" dirty="0">
              <a:solidFill>
                <a:schemeClr val="tx1"/>
              </a:solidFill>
              <a:effectLst/>
              <a:latin typeface="Arial" charset="0"/>
              <a:ea typeface="+mn-ea"/>
              <a:cs typeface="+mn-cs"/>
            </a:endParaRPr>
          </a:p>
        </p:txBody>
      </p:sp>
      <p:sp>
        <p:nvSpPr>
          <p:cNvPr id="4" name="Pladsholder til slidenummer 3"/>
          <p:cNvSpPr>
            <a:spLocks noGrp="1"/>
          </p:cNvSpPr>
          <p:nvPr>
            <p:ph type="sldNum" sz="quarter" idx="10"/>
          </p:nvPr>
        </p:nvSpPr>
        <p:spPr/>
        <p:txBody>
          <a:bodyPr/>
          <a:lstStyle/>
          <a:p>
            <a:fld id="{F4B62670-76A2-4DD5-AEA3-FACD934B40DB}" type="slidenum">
              <a:rPr lang="da-DK" smtClean="0"/>
              <a:pPr/>
              <a:t>2</a:t>
            </a:fld>
            <a:endParaRPr lang="da-DK"/>
          </a:p>
        </p:txBody>
      </p:sp>
    </p:spTree>
    <p:extLst>
      <p:ext uri="{BB962C8B-B14F-4D97-AF65-F5344CB8AC3E}">
        <p14:creationId xmlns:p14="http://schemas.microsoft.com/office/powerpoint/2010/main" xmlns="" val="227429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buFont typeface="Arial" pitchFamily="34" charset="0"/>
              <a:buChar char="•"/>
            </a:pPr>
            <a:r>
              <a:rPr lang="da-DK" dirty="0" smtClean="0">
                <a:solidFill>
                  <a:schemeClr val="bg1"/>
                </a:solidFill>
              </a:rPr>
              <a:t>Give retning, rammer  og vise tillid</a:t>
            </a:r>
          </a:p>
          <a:p>
            <a:pPr>
              <a:buFont typeface="Arial" pitchFamily="34" charset="0"/>
              <a:buChar char="•"/>
            </a:pPr>
            <a:endParaRPr lang="da-DK" dirty="0" smtClean="0">
              <a:solidFill>
                <a:schemeClr val="bg1"/>
              </a:solidFill>
            </a:endParaRPr>
          </a:p>
          <a:p>
            <a:pPr>
              <a:buFont typeface="Arial" pitchFamily="34" charset="0"/>
              <a:buChar char="•"/>
            </a:pPr>
            <a:r>
              <a:rPr lang="da-DK" dirty="0" smtClean="0">
                <a:solidFill>
                  <a:schemeClr val="bg1"/>
                </a:solidFill>
              </a:rPr>
              <a:t>Skabe mening gennem forpligtende dialog </a:t>
            </a:r>
          </a:p>
          <a:p>
            <a:pPr>
              <a:buFont typeface="Arial" pitchFamily="34" charset="0"/>
              <a:buChar char="•"/>
            </a:pPr>
            <a:endParaRPr lang="da-DK" dirty="0" smtClean="0">
              <a:solidFill>
                <a:schemeClr val="bg1"/>
              </a:solidFill>
            </a:endParaRPr>
          </a:p>
          <a:p>
            <a:pPr>
              <a:buFont typeface="Arial" pitchFamily="34" charset="0"/>
              <a:buChar char="•"/>
            </a:pPr>
            <a:r>
              <a:rPr lang="da-DK" dirty="0" smtClean="0">
                <a:solidFill>
                  <a:schemeClr val="bg1"/>
                </a:solidFill>
              </a:rPr>
              <a:t>Frigør tid </a:t>
            </a:r>
          </a:p>
          <a:p>
            <a:pPr>
              <a:buFont typeface="Arial" pitchFamily="34" charset="0"/>
              <a:buChar char="•"/>
            </a:pPr>
            <a:endParaRPr lang="da-DK" dirty="0" smtClean="0">
              <a:solidFill>
                <a:schemeClr val="bg1"/>
              </a:solidFill>
            </a:endParaRPr>
          </a:p>
          <a:p>
            <a:pPr>
              <a:buFont typeface="Arial" pitchFamily="34" charset="0"/>
              <a:buChar char="•"/>
            </a:pPr>
            <a:r>
              <a:rPr lang="da-DK" dirty="0" smtClean="0">
                <a:solidFill>
                  <a:schemeClr val="bg1"/>
                </a:solidFill>
              </a:rPr>
              <a:t>Tilpas dokumentation af effekt </a:t>
            </a:r>
          </a:p>
          <a:p>
            <a:pPr>
              <a:buFont typeface="Arial" pitchFamily="34" charset="0"/>
              <a:buChar char="•"/>
            </a:pPr>
            <a:endParaRPr lang="da-DK" dirty="0" smtClean="0">
              <a:solidFill>
                <a:schemeClr val="bg1"/>
              </a:solidFill>
            </a:endParaRPr>
          </a:p>
          <a:p>
            <a:pPr>
              <a:buFont typeface="Arial" pitchFamily="34" charset="0"/>
              <a:buChar char="•"/>
            </a:pPr>
            <a:r>
              <a:rPr lang="da-DK" dirty="0" smtClean="0">
                <a:solidFill>
                  <a:schemeClr val="bg1"/>
                </a:solidFill>
              </a:rPr>
              <a:t>Leder der</a:t>
            </a:r>
          </a:p>
          <a:p>
            <a:pPr lvl="1">
              <a:buFont typeface="Arial" pitchFamily="34" charset="0"/>
              <a:buChar char="•"/>
            </a:pPr>
            <a:r>
              <a:rPr lang="da-DK" sz="1400" dirty="0" smtClean="0">
                <a:solidFill>
                  <a:schemeClr val="bg1"/>
                </a:solidFill>
              </a:rPr>
              <a:t>kender deres område; kvalitet, økonomi, udfordringer  og muligheder </a:t>
            </a:r>
          </a:p>
          <a:p>
            <a:pPr lvl="1">
              <a:buFont typeface="Arial" pitchFamily="34" charset="0"/>
              <a:buChar char="•"/>
            </a:pPr>
            <a:r>
              <a:rPr lang="da-DK" sz="1400" dirty="0" smtClean="0">
                <a:solidFill>
                  <a:schemeClr val="bg1"/>
                </a:solidFill>
              </a:rPr>
              <a:t> kan lede på tværs internt som eksternt</a:t>
            </a:r>
          </a:p>
          <a:p>
            <a:pPr lvl="1">
              <a:buFont typeface="Arial" pitchFamily="34" charset="0"/>
              <a:buChar char="•"/>
            </a:pPr>
            <a:r>
              <a:rPr lang="da-DK" sz="1400" dirty="0" smtClean="0">
                <a:solidFill>
                  <a:schemeClr val="bg1"/>
                </a:solidFill>
              </a:rPr>
              <a:t>tager afsæt i borgerne og i kerneopgaven </a:t>
            </a:r>
          </a:p>
          <a:p>
            <a:pPr>
              <a:buFont typeface="Arial" pitchFamily="34" charset="0"/>
              <a:buChar char="•"/>
            </a:pPr>
            <a:endParaRPr lang="da-DK" dirty="0"/>
          </a:p>
        </p:txBody>
      </p:sp>
      <p:sp>
        <p:nvSpPr>
          <p:cNvPr id="4" name="Pladsholder til diasnummer 3"/>
          <p:cNvSpPr>
            <a:spLocks noGrp="1"/>
          </p:cNvSpPr>
          <p:nvPr>
            <p:ph type="sldNum" sz="quarter" idx="10"/>
          </p:nvPr>
        </p:nvSpPr>
        <p:spPr/>
        <p:txBody>
          <a:bodyPr/>
          <a:lstStyle/>
          <a:p>
            <a:fld id="{691B0069-CB57-48A6-AC86-02E1B1500A71}" type="slidenum">
              <a:rPr lang="da-DK" smtClean="0"/>
              <a:pPr/>
              <a:t>4</a:t>
            </a:fld>
            <a:endParaRPr lang="da-DK"/>
          </a:p>
        </p:txBody>
      </p:sp>
    </p:spTree>
    <p:extLst>
      <p:ext uri="{BB962C8B-B14F-4D97-AF65-F5344CB8AC3E}">
        <p14:creationId xmlns:p14="http://schemas.microsoft.com/office/powerpoint/2010/main" xmlns="" val="9770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b="1" kern="1200" dirty="0" smtClean="0">
                <a:solidFill>
                  <a:schemeClr val="tx1"/>
                </a:solidFill>
                <a:effectLst/>
                <a:latin typeface="Arial" charset="0"/>
                <a:ea typeface="+mn-ea"/>
                <a:cs typeface="+mn-cs"/>
              </a:rPr>
              <a:t>Pejlemærkerne mod</a:t>
            </a:r>
            <a:r>
              <a:rPr lang="da-DK" sz="1200" b="1" kern="1200" baseline="0" dirty="0" smtClean="0">
                <a:solidFill>
                  <a:schemeClr val="tx1"/>
                </a:solidFill>
                <a:effectLst/>
                <a:latin typeface="Arial" charset="0"/>
                <a:ea typeface="+mn-ea"/>
                <a:cs typeface="+mn-cs"/>
              </a:rPr>
              <a:t> bedre velfærd for færre ressourcer</a:t>
            </a:r>
            <a:endParaRPr lang="da-DK" sz="1200" b="1"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kern="1200" dirty="0" smtClean="0">
                <a:solidFill>
                  <a:schemeClr val="tx1"/>
                </a:solidFill>
                <a:effectLst/>
                <a:latin typeface="Arial" charset="0"/>
                <a:ea typeface="+mn-ea"/>
                <a:cs typeface="+mn-cs"/>
              </a:rPr>
              <a:t>B</a:t>
            </a:r>
            <a:r>
              <a:rPr lang="da-DK" sz="1200" kern="1200" baseline="0" dirty="0" smtClean="0">
                <a:solidFill>
                  <a:schemeClr val="tx1"/>
                </a:solidFill>
                <a:effectLst/>
                <a:latin typeface="Arial" charset="0"/>
                <a:ea typeface="+mn-ea"/>
                <a:cs typeface="+mn-cs"/>
              </a:rPr>
              <a:t>edre velfærd for færre ressourcer samt robusthed er vores strategi, som vi skal holde fast i. </a:t>
            </a:r>
            <a:r>
              <a:rPr lang="da-DK" sz="1200" kern="1200" dirty="0" smtClean="0">
                <a:solidFill>
                  <a:schemeClr val="tx1"/>
                </a:solidFill>
                <a:effectLst/>
                <a:latin typeface="Arial" charset="0"/>
                <a:ea typeface="+mn-ea"/>
                <a:cs typeface="+mn-cs"/>
              </a:rPr>
              <a:t>Vores</a:t>
            </a:r>
            <a:r>
              <a:rPr lang="da-DK" sz="1200" kern="1200" baseline="0" dirty="0" smtClean="0">
                <a:solidFill>
                  <a:schemeClr val="tx1"/>
                </a:solidFill>
                <a:effectLst/>
                <a:latin typeface="Arial" charset="0"/>
                <a:ea typeface="+mn-ea"/>
                <a:cs typeface="+mn-cs"/>
              </a:rPr>
              <a:t> pejlemærker på vejen henimod bedre velfærd for færre ressourcer er:</a:t>
            </a:r>
            <a:endParaRPr lang="da-DK" sz="1200" kern="1200" dirty="0" smtClean="0">
              <a:solidFill>
                <a:schemeClr val="tx1"/>
              </a:solidFill>
              <a:effectLst/>
              <a:latin typeface="Arial" charset="0"/>
              <a:ea typeface="+mn-ea"/>
              <a:cs typeface="+mn-cs"/>
            </a:endParaRPr>
          </a:p>
          <a:p>
            <a:r>
              <a:rPr lang="da-DK" sz="1200" kern="1200" dirty="0" smtClean="0">
                <a:solidFill>
                  <a:schemeClr val="tx1"/>
                </a:solidFill>
                <a:effectLst/>
                <a:latin typeface="Arial" charset="0"/>
                <a:ea typeface="+mn-ea"/>
                <a:cs typeface="+mn-cs"/>
              </a:rPr>
              <a:t> </a:t>
            </a:r>
          </a:p>
          <a:p>
            <a:pPr marL="628650" lvl="1" indent="-171450">
              <a:buFont typeface="Arial" panose="020B0604020202020204" pitchFamily="34" charset="0"/>
              <a:buChar char="•"/>
            </a:pPr>
            <a:r>
              <a:rPr lang="da-DK" sz="1200" kern="1200" dirty="0" smtClean="0">
                <a:solidFill>
                  <a:schemeClr val="tx1"/>
                </a:solidFill>
                <a:effectLst/>
                <a:latin typeface="Arial" charset="0"/>
                <a:ea typeface="+mn-ea"/>
                <a:cs typeface="+mn-cs"/>
              </a:rPr>
              <a:t>Styrke den tværgående ledelse og koordinering</a:t>
            </a:r>
          </a:p>
          <a:p>
            <a:pPr marL="628650" lvl="1" indent="-171450">
              <a:buFont typeface="Arial" panose="020B0604020202020204" pitchFamily="34" charset="0"/>
              <a:buChar char="•"/>
            </a:pPr>
            <a:r>
              <a:rPr lang="da-DK" sz="1200" kern="1200" dirty="0" smtClean="0">
                <a:solidFill>
                  <a:schemeClr val="tx1"/>
                </a:solidFill>
                <a:effectLst/>
                <a:latin typeface="Arial" charset="0"/>
                <a:ea typeface="+mn-ea"/>
                <a:cs typeface="+mn-cs"/>
              </a:rPr>
              <a:t>Prioritere ressourcer og indsatser i et helhedsperspektiv</a:t>
            </a:r>
          </a:p>
          <a:p>
            <a:pPr marL="628650" lvl="1" indent="-171450">
              <a:buFont typeface="Arial" panose="020B0604020202020204" pitchFamily="34" charset="0"/>
              <a:buChar char="•"/>
            </a:pPr>
            <a:r>
              <a:rPr lang="da-DK" sz="1200" kern="1200" dirty="0" smtClean="0">
                <a:solidFill>
                  <a:schemeClr val="tx1"/>
                </a:solidFill>
                <a:effectLst/>
                <a:latin typeface="Arial" charset="0"/>
                <a:ea typeface="+mn-ea"/>
                <a:cs typeface="+mn-cs"/>
              </a:rPr>
              <a:t>Øge innovationskraften</a:t>
            </a:r>
          </a:p>
          <a:p>
            <a:pPr marL="628650" lvl="1" indent="-171450">
              <a:buFont typeface="Arial" panose="020B0604020202020204" pitchFamily="34" charset="0"/>
              <a:buChar char="•"/>
            </a:pPr>
            <a:r>
              <a:rPr lang="da-DK" sz="1200" kern="1200" dirty="0" smtClean="0">
                <a:solidFill>
                  <a:schemeClr val="tx1"/>
                </a:solidFill>
                <a:effectLst/>
                <a:latin typeface="Arial" charset="0"/>
                <a:ea typeface="+mn-ea"/>
                <a:cs typeface="+mn-cs"/>
              </a:rPr>
              <a:t>Handlekraft tæt på borgerne</a:t>
            </a:r>
          </a:p>
          <a:p>
            <a:r>
              <a:rPr lang="da-DK" sz="1200" kern="1200" dirty="0" smtClean="0">
                <a:solidFill>
                  <a:schemeClr val="tx1"/>
                </a:solidFill>
                <a:effectLst/>
                <a:latin typeface="Arial" charset="0"/>
                <a:ea typeface="+mn-ea"/>
                <a:cs typeface="+mn-cs"/>
              </a:rPr>
              <a:t> </a:t>
            </a:r>
          </a:p>
          <a:p>
            <a:pPr lvl="0"/>
            <a:r>
              <a:rPr lang="da-DK" sz="1200" kern="1200" dirty="0" smtClean="0">
                <a:solidFill>
                  <a:schemeClr val="tx1"/>
                </a:solidFill>
                <a:effectLst/>
                <a:latin typeface="Arial" charset="0"/>
                <a:ea typeface="+mn-ea"/>
                <a:cs typeface="+mn-cs"/>
              </a:rPr>
              <a:t>Pejlemærkerne er vores vejvisere, når det ellers kan virke, som om alt er i bevægelse. Pejlemærkerne skal hjælpe os til at trække i samme retning, uanset om kerneopgaven er grønt bymiljø, læring eller sundhed for alle. </a:t>
            </a:r>
          </a:p>
        </p:txBody>
      </p:sp>
      <p:sp>
        <p:nvSpPr>
          <p:cNvPr id="4" name="Pladsholder til slidenummer 3"/>
          <p:cNvSpPr>
            <a:spLocks noGrp="1"/>
          </p:cNvSpPr>
          <p:nvPr>
            <p:ph type="sldNum" sz="quarter" idx="10"/>
          </p:nvPr>
        </p:nvSpPr>
        <p:spPr/>
        <p:txBody>
          <a:bodyPr/>
          <a:lstStyle/>
          <a:p>
            <a:fld id="{F4B62670-76A2-4DD5-AEA3-FACD934B40DB}" type="slidenum">
              <a:rPr lang="da-DK" smtClean="0"/>
              <a:pPr/>
              <a:t>5</a:t>
            </a:fld>
            <a:endParaRPr lang="da-DK"/>
          </a:p>
        </p:txBody>
      </p:sp>
    </p:spTree>
    <p:extLst>
      <p:ext uri="{BB962C8B-B14F-4D97-AF65-F5344CB8AC3E}">
        <p14:creationId xmlns:p14="http://schemas.microsoft.com/office/powerpoint/2010/main" xmlns="" val="205158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691B0069-CB57-48A6-AC86-02E1B1500A71}" type="slidenum">
              <a:rPr lang="da-DK" smtClean="0"/>
              <a:pPr/>
              <a:t>6</a:t>
            </a:fld>
            <a:endParaRPr lang="da-DK"/>
          </a:p>
        </p:txBody>
      </p:sp>
    </p:spTree>
    <p:extLst>
      <p:ext uri="{BB962C8B-B14F-4D97-AF65-F5344CB8AC3E}">
        <p14:creationId xmlns:p14="http://schemas.microsoft.com/office/powerpoint/2010/main" xmlns="" val="235512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0109A54F-5129-4214-BF02-94383B06B04B}" type="slidenum">
              <a:rPr lang="da-DK" smtClean="0"/>
              <a:pPr/>
              <a:t>7</a:t>
            </a:fld>
            <a:endParaRPr lang="da-DK"/>
          </a:p>
        </p:txBody>
      </p:sp>
    </p:spTree>
    <p:extLst>
      <p:ext uri="{BB962C8B-B14F-4D97-AF65-F5344CB8AC3E}">
        <p14:creationId xmlns:p14="http://schemas.microsoft.com/office/powerpoint/2010/main" xmlns="" val="79145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81B6448C-CDCF-4B3C-A01E-D544DB42E6A1}" type="slidenum">
              <a:rPr lang="da-DK" smtClean="0"/>
              <a:pPr>
                <a:defRPr/>
              </a:pPr>
              <a:t>8</a:t>
            </a:fld>
            <a:endParaRPr lang="da-DK"/>
          </a:p>
        </p:txBody>
      </p:sp>
    </p:spTree>
    <p:extLst>
      <p:ext uri="{BB962C8B-B14F-4D97-AF65-F5344CB8AC3E}">
        <p14:creationId xmlns:p14="http://schemas.microsoft.com/office/powerpoint/2010/main" xmlns="" val="171114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23BDB877-CEFB-47C7-96F0-E31AEE4EC5CF}" type="slidenum">
              <a:rPr lang="da-DK" smtClean="0"/>
              <a:pPr/>
              <a:t>10</a:t>
            </a:fld>
            <a:endParaRPr lang="da-DK"/>
          </a:p>
        </p:txBody>
      </p:sp>
    </p:spTree>
    <p:extLst>
      <p:ext uri="{BB962C8B-B14F-4D97-AF65-F5344CB8AC3E}">
        <p14:creationId xmlns:p14="http://schemas.microsoft.com/office/powerpoint/2010/main" xmlns="" val="283618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47763" y="687388"/>
            <a:ext cx="4567237" cy="3425825"/>
          </a:xfrm>
          <a:ln/>
        </p:spPr>
      </p:sp>
      <p:sp>
        <p:nvSpPr>
          <p:cNvPr id="6147" name="Rectangle 3"/>
          <p:cNvSpPr>
            <a:spLocks noGrp="1" noChangeArrowheads="1"/>
          </p:cNvSpPr>
          <p:nvPr>
            <p:ph type="body" idx="1"/>
          </p:nvPr>
        </p:nvSpPr>
        <p:spPr>
          <a:xfrm>
            <a:off x="686120" y="4339038"/>
            <a:ext cx="5488964" cy="4112169"/>
          </a:xfrm>
          <a:noFill/>
          <a:ln/>
        </p:spPr>
        <p:txBody>
          <a:bodyPr/>
          <a:lstStyle/>
          <a:p>
            <a:pPr lvl="0"/>
            <a:r>
              <a:rPr lang="da-DK" sz="1200" b="1" kern="1200" dirty="0" smtClean="0">
                <a:solidFill>
                  <a:schemeClr val="tx1"/>
                </a:solidFill>
                <a:effectLst/>
                <a:latin typeface="Arial" charset="0"/>
                <a:ea typeface="+mn-ea"/>
                <a:cs typeface="+mn-cs"/>
              </a:rPr>
              <a:t>Tværfaglige ledelsesnetværk organiseret efter nærhed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kern="1200" baseline="0" dirty="0" smtClean="0">
                <a:solidFill>
                  <a:schemeClr val="tx1"/>
                </a:solidFill>
                <a:effectLst/>
                <a:latin typeface="Arial" charset="0"/>
                <a:ea typeface="+mn-ea"/>
                <a:cs typeface="+mn-cs"/>
              </a:rPr>
              <a:t>Siden sidste Store Lederforum har en arbejdsgruppe set på, hvordan nye dialogrum kan være med til at fremme tværfagligt samarbejde, styrke relationerne på tværs, rykke ved siloerne og styrke de fire pejlemærker i omstillingsprocessen mod bedre velfærd for færre ressourcer samt robusthed, så sammenhængskraften i organisationen styrkes. Deres anbefalinger har været baggrund for de nye </a:t>
            </a:r>
            <a:r>
              <a:rPr lang="da-DK" sz="1200" kern="1200" dirty="0" smtClean="0">
                <a:solidFill>
                  <a:schemeClr val="tx1"/>
                </a:solidFill>
                <a:effectLst/>
                <a:latin typeface="Arial" charset="0"/>
                <a:ea typeface="+mn-ea"/>
                <a:cs typeface="+mn-cs"/>
              </a:rPr>
              <a:t>ledelsesnetværk, der er organiseret</a:t>
            </a:r>
            <a:r>
              <a:rPr lang="da-DK" sz="1200" kern="1200" baseline="0" dirty="0" smtClean="0">
                <a:solidFill>
                  <a:schemeClr val="tx1"/>
                </a:solidFill>
                <a:effectLst/>
                <a:latin typeface="Arial" charset="0"/>
                <a:ea typeface="+mn-ea"/>
                <a:cs typeface="+mn-cs"/>
              </a:rPr>
              <a:t> efter tværfaglighed.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b="1" kern="1200" baseline="0" dirty="0" smtClean="0">
                <a:solidFill>
                  <a:schemeClr val="tx1"/>
                </a:solidFill>
                <a:effectLst/>
                <a:latin typeface="Arial" charset="0"/>
                <a:ea typeface="+mn-ea"/>
                <a:cs typeface="+mn-cs"/>
              </a:rPr>
              <a:t>Hvornår holdes første møde?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kern="1200" dirty="0" smtClean="0">
                <a:solidFill>
                  <a:schemeClr val="tx1"/>
                </a:solidFill>
                <a:effectLst/>
                <a:latin typeface="Arial" charset="0"/>
                <a:ea typeface="+mn-ea"/>
                <a:cs typeface="+mn-cs"/>
              </a:rPr>
              <a:t>Alle ledere med personaleansvar vil</a:t>
            </a:r>
            <a:r>
              <a:rPr lang="da-DK" sz="1200" kern="1200" baseline="0" dirty="0" smtClean="0">
                <a:solidFill>
                  <a:schemeClr val="tx1"/>
                </a:solidFill>
                <a:effectLst/>
                <a:latin typeface="Arial" charset="0"/>
                <a:ea typeface="+mn-ea"/>
                <a:cs typeface="+mn-cs"/>
              </a:rPr>
              <a:t> </a:t>
            </a:r>
            <a:r>
              <a:rPr lang="da-DK" sz="1200" kern="1200" dirty="0" smtClean="0">
                <a:solidFill>
                  <a:schemeClr val="tx1"/>
                </a:solidFill>
                <a:effectLst/>
                <a:latin typeface="Arial" charset="0"/>
                <a:ea typeface="+mn-ea"/>
                <a:cs typeface="+mn-cs"/>
              </a:rPr>
              <a:t>i løbet af januar blive indkaldt</a:t>
            </a:r>
            <a:r>
              <a:rPr lang="da-DK" sz="1200" kern="1200" baseline="0" dirty="0" smtClean="0">
                <a:solidFill>
                  <a:schemeClr val="tx1"/>
                </a:solidFill>
                <a:effectLst/>
                <a:latin typeface="Arial" charset="0"/>
                <a:ea typeface="+mn-ea"/>
                <a:cs typeface="+mn-cs"/>
              </a:rPr>
              <a:t> til 4 netværksmøder, der afholdes i løbet af 2017.</a:t>
            </a:r>
            <a:r>
              <a:rPr lang="da-DK" sz="1200" kern="1200" dirty="0" smtClean="0">
                <a:solidFill>
                  <a:schemeClr val="tx1"/>
                </a:solidFill>
                <a:effectLst/>
                <a:latin typeface="Arial" charset="0"/>
                <a:ea typeface="+mn-ea"/>
                <a:cs typeface="+mn-cs"/>
              </a:rPr>
              <a:t> Det første møde</a:t>
            </a:r>
            <a:r>
              <a:rPr lang="da-DK" sz="1200" kern="1200" baseline="0" dirty="0" smtClean="0">
                <a:solidFill>
                  <a:schemeClr val="tx1"/>
                </a:solidFill>
                <a:effectLst/>
                <a:latin typeface="Arial" charset="0"/>
                <a:ea typeface="+mn-ea"/>
                <a:cs typeface="+mn-cs"/>
              </a:rPr>
              <a:t> vil blive afholdt ultimo februar / primo marts.</a:t>
            </a:r>
            <a:endParaRPr lang="da-DK" sz="1200" kern="120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sz="120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b="1" kern="1200" dirty="0" smtClean="0">
                <a:solidFill>
                  <a:schemeClr val="tx1"/>
                </a:solidFill>
                <a:effectLst/>
                <a:latin typeface="Arial" charset="0"/>
                <a:ea typeface="+mn-ea"/>
                <a:cs typeface="+mn-cs"/>
              </a:rPr>
              <a:t>Hvad skal</a:t>
            </a:r>
            <a:r>
              <a:rPr lang="da-DK" sz="1200" b="1" kern="1200" baseline="0" dirty="0" smtClean="0">
                <a:solidFill>
                  <a:schemeClr val="tx1"/>
                </a:solidFill>
                <a:effectLst/>
                <a:latin typeface="Arial" charset="0"/>
                <a:ea typeface="+mn-ea"/>
                <a:cs typeface="+mn-cs"/>
              </a:rPr>
              <a:t> der ske i de tværfaglige ledelsesnetværk?  </a:t>
            </a:r>
          </a:p>
          <a:p>
            <a:pPr lvl="0"/>
            <a:r>
              <a:rPr lang="da-DK" sz="1200" b="0" kern="1200" baseline="0" dirty="0" smtClean="0">
                <a:solidFill>
                  <a:schemeClr val="tx1"/>
                </a:solidFill>
                <a:effectLst/>
                <a:latin typeface="Arial" charset="0"/>
                <a:ea typeface="+mn-ea"/>
                <a:cs typeface="+mn-cs"/>
              </a:rPr>
              <a:t>På det første netværksmøde vil I blive introduceret til forventningerne og formålet med netværkene. I vil få lejlighed til at gå i dialog med direktionen og hinanden om retning og rammesætning i omstillingsprocessen fx ift. konkretisering af pejlemærkerne - hvad betyder pejlemærkerne fx for jeres ledelse og dagligdag, hvor møder I udfordringer, og hvad betyder det helt konkret for jeres ledelse, når vi i højere grad skal styrke den tværgående ledelse, gå i retning af mindre hierarki og mere netværk. Dette med henblik på fælles mening og retning. </a:t>
            </a:r>
          </a:p>
          <a:p>
            <a:pPr lvl="0"/>
            <a:endParaRPr lang="da-DK" sz="1200" b="0" kern="1200" baseline="0" dirty="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a-DK" sz="1200" kern="1200" dirty="0" smtClean="0">
                <a:solidFill>
                  <a:schemeClr val="tx1"/>
                </a:solidFill>
                <a:effectLst/>
                <a:latin typeface="Arial" charset="0"/>
                <a:ea typeface="+mn-ea"/>
                <a:cs typeface="+mn-cs"/>
              </a:rPr>
              <a:t>På det første netværksmøde vil I også blive præsenteret</a:t>
            </a:r>
            <a:r>
              <a:rPr lang="da-DK" sz="1200" kern="1200" baseline="0" dirty="0" smtClean="0">
                <a:solidFill>
                  <a:schemeClr val="tx1"/>
                </a:solidFill>
                <a:effectLst/>
                <a:latin typeface="Arial" charset="0"/>
                <a:ea typeface="+mn-ea"/>
                <a:cs typeface="+mn-cs"/>
              </a:rPr>
              <a:t> for </a:t>
            </a:r>
            <a:r>
              <a:rPr lang="da-DK" sz="1200" kern="1200" dirty="0" smtClean="0">
                <a:solidFill>
                  <a:schemeClr val="tx1"/>
                </a:solidFill>
                <a:effectLst/>
                <a:latin typeface="Arial" charset="0"/>
                <a:ea typeface="+mn-ea"/>
                <a:cs typeface="+mn-cs"/>
              </a:rPr>
              <a:t>en fælles ledelsesopgave, der skal løses på den lange bane, og som der vil blive arbejdet henimod på de efterfølgende</a:t>
            </a:r>
            <a:r>
              <a:rPr lang="da-DK" sz="1200" kern="1200" baseline="0" dirty="0" smtClean="0">
                <a:solidFill>
                  <a:schemeClr val="tx1"/>
                </a:solidFill>
                <a:effectLst/>
                <a:latin typeface="Arial" charset="0"/>
                <a:ea typeface="+mn-ea"/>
                <a:cs typeface="+mn-cs"/>
              </a:rPr>
              <a:t> netværksmøder. </a:t>
            </a:r>
            <a:endParaRPr lang="da-DK" sz="1200" kern="1200" dirty="0" smtClean="0">
              <a:solidFill>
                <a:schemeClr val="tx1"/>
              </a:solidFill>
              <a:effectLst/>
              <a:latin typeface="Arial" charset="0"/>
              <a:ea typeface="+mn-ea"/>
              <a:cs typeface="+mn-cs"/>
            </a:endParaRPr>
          </a:p>
          <a:p>
            <a:pPr lvl="0"/>
            <a:endParaRPr lang="da-DK" sz="1200" kern="1200" dirty="0" smtClean="0">
              <a:solidFill>
                <a:schemeClr val="tx1"/>
              </a:solidFill>
              <a:effectLst/>
              <a:latin typeface="Arial" charset="0"/>
              <a:ea typeface="+mn-ea"/>
              <a:cs typeface="+mn-cs"/>
            </a:endParaRPr>
          </a:p>
          <a:p>
            <a:pPr lvl="0"/>
            <a:r>
              <a:rPr lang="da-DK" sz="1200" kern="1200" dirty="0" smtClean="0">
                <a:solidFill>
                  <a:schemeClr val="tx1"/>
                </a:solidFill>
                <a:effectLst/>
                <a:latin typeface="Arial" charset="0"/>
                <a:ea typeface="+mn-ea"/>
                <a:cs typeface="+mn-cs"/>
              </a:rPr>
              <a:t>Opgaven går</a:t>
            </a:r>
            <a:r>
              <a:rPr lang="da-DK" sz="1200" kern="1200" baseline="0" dirty="0" smtClean="0">
                <a:solidFill>
                  <a:schemeClr val="tx1"/>
                </a:solidFill>
                <a:effectLst/>
                <a:latin typeface="Arial" charset="0"/>
                <a:ea typeface="+mn-ea"/>
                <a:cs typeface="+mn-cs"/>
              </a:rPr>
              <a:t> ud på, at</a:t>
            </a:r>
            <a:r>
              <a:rPr lang="da-DK" sz="1200" kern="1200" dirty="0" smtClean="0">
                <a:solidFill>
                  <a:schemeClr val="tx1"/>
                </a:solidFill>
                <a:effectLst/>
                <a:latin typeface="Arial" charset="0"/>
                <a:ea typeface="+mn-ea"/>
                <a:cs typeface="+mn-cs"/>
              </a:rPr>
              <a:t> I</a:t>
            </a:r>
            <a:r>
              <a:rPr lang="da-DK" sz="1200" kern="1200" baseline="0" dirty="0" smtClean="0">
                <a:solidFill>
                  <a:schemeClr val="tx1"/>
                </a:solidFill>
                <a:effectLst/>
                <a:latin typeface="Arial" charset="0"/>
                <a:ea typeface="+mn-ea"/>
                <a:cs typeface="+mn-cs"/>
              </a:rPr>
              <a:t> </a:t>
            </a:r>
            <a:r>
              <a:rPr lang="da-DK" sz="1200" kern="1200" dirty="0" smtClean="0">
                <a:solidFill>
                  <a:schemeClr val="tx1"/>
                </a:solidFill>
                <a:effectLst/>
                <a:latin typeface="Arial" charset="0"/>
                <a:ea typeface="+mn-ea"/>
                <a:cs typeface="+mn-cs"/>
              </a:rPr>
              <a:t>sammen skal</a:t>
            </a:r>
            <a:r>
              <a:rPr lang="da-DK" sz="1200" kern="1200" baseline="0" dirty="0" smtClean="0">
                <a:solidFill>
                  <a:schemeClr val="tx1"/>
                </a:solidFill>
                <a:effectLst/>
                <a:latin typeface="Arial" charset="0"/>
                <a:ea typeface="+mn-ea"/>
                <a:cs typeface="+mn-cs"/>
              </a:rPr>
              <a:t> lede en eller flere forandringer, der kan skabe bedre velfærd for færre ressourcer samt robusthed ud fra en række kriterier, som fx at inddrage civilsamfund eller skabe bedre velfærd for et vist antal borgere, men hvor kriterierne samtidig ikke er mere faste, end at I kan </a:t>
            </a:r>
            <a:r>
              <a:rPr lang="da-DK" sz="1200" kern="1200" dirty="0" smtClean="0">
                <a:solidFill>
                  <a:schemeClr val="tx1"/>
                </a:solidFill>
                <a:effectLst/>
                <a:latin typeface="Arial" charset="0"/>
                <a:ea typeface="+mn-ea"/>
                <a:cs typeface="+mn-cs"/>
              </a:rPr>
              <a:t>tage udgangspunkt i de udfordringer eller behov, som I står overfor eller</a:t>
            </a:r>
            <a:r>
              <a:rPr lang="da-DK" sz="1200" kern="1200" baseline="0" dirty="0" smtClean="0">
                <a:solidFill>
                  <a:schemeClr val="tx1"/>
                </a:solidFill>
                <a:effectLst/>
                <a:latin typeface="Arial" charset="0"/>
                <a:ea typeface="+mn-ea"/>
                <a:cs typeface="+mn-cs"/>
              </a:rPr>
              <a:t> møder i jeres hverdag tæt på borgerne, så vi giver handlekraft tæt på borgerne. </a:t>
            </a:r>
          </a:p>
          <a:p>
            <a:pPr lvl="0"/>
            <a:endParaRPr lang="da-DK" sz="1200" kern="1200" baseline="0" dirty="0" smtClean="0">
              <a:solidFill>
                <a:schemeClr val="tx1"/>
              </a:solidFill>
              <a:effectLst/>
              <a:latin typeface="Arial" charset="0"/>
              <a:ea typeface="+mn-ea"/>
              <a:cs typeface="+mn-cs"/>
            </a:endParaRPr>
          </a:p>
          <a:p>
            <a:pPr lvl="0"/>
            <a:r>
              <a:rPr lang="da-DK" sz="1200" kern="1200" baseline="0" dirty="0" smtClean="0">
                <a:solidFill>
                  <a:schemeClr val="tx1"/>
                </a:solidFill>
                <a:effectLst/>
                <a:latin typeface="Arial" charset="0"/>
                <a:ea typeface="+mn-ea"/>
                <a:cs typeface="+mn-cs"/>
              </a:rPr>
              <a:t>I de tværfaglige netværk vil der være </a:t>
            </a:r>
            <a:r>
              <a:rPr lang="da-DK" sz="1200" kern="1200" dirty="0" smtClean="0">
                <a:solidFill>
                  <a:schemeClr val="tx1"/>
                </a:solidFill>
                <a:effectLst/>
                <a:latin typeface="Arial" charset="0"/>
                <a:ea typeface="+mn-ea"/>
                <a:cs typeface="+mn-cs"/>
              </a:rPr>
              <a:t>fokus på ledelsesopgaven, men selve opgaven løses ikke i ledelsesnetværkene. Rundt om ledelsesnetværkene skal I</a:t>
            </a:r>
            <a:r>
              <a:rPr lang="da-DK" sz="1200" kern="1200" baseline="0" dirty="0" smtClean="0">
                <a:solidFill>
                  <a:schemeClr val="tx1"/>
                </a:solidFill>
                <a:effectLst/>
                <a:latin typeface="Arial" charset="0"/>
                <a:ea typeface="+mn-ea"/>
                <a:cs typeface="+mn-cs"/>
              </a:rPr>
              <a:t> på sigt være med til at </a:t>
            </a:r>
            <a:r>
              <a:rPr lang="da-DK" sz="1200" kern="1200" dirty="0" smtClean="0">
                <a:solidFill>
                  <a:schemeClr val="tx1"/>
                </a:solidFill>
                <a:effectLst/>
                <a:latin typeface="Arial" charset="0"/>
                <a:ea typeface="+mn-ea"/>
                <a:cs typeface="+mn-cs"/>
              </a:rPr>
              <a:t>etablere pop-op netværk/arbejdsgrupper, der skal bemandes samt ledes, og hvor opgaven løses. I pop-op-netværkene kan andre relevante aktører, inddrages så som fx relevante medarbejdere, TR, AMR, borgere, mv., og her er det heller ikke alle ledere, der nødvendigvis deltager.  I pop-op-netværkene sætter opgaven holdet (netværket), og mødefrekvensen såvel som indhold vil i dette tilfælde være styret af opgaven, ligesom at netværket vil blive opløst igen, når opgaven er løst. </a:t>
            </a:r>
            <a:endParaRPr lang="da-DK" sz="1200" b="0" kern="1200" baseline="0" dirty="0" smtClean="0">
              <a:solidFill>
                <a:schemeClr val="tx1"/>
              </a:solidFill>
              <a:effectLst/>
              <a:latin typeface="Arial" charset="0"/>
              <a:ea typeface="+mn-ea"/>
              <a:cs typeface="+mn-cs"/>
            </a:endParaRPr>
          </a:p>
          <a:p>
            <a:pPr lvl="0"/>
            <a:endParaRPr lang="da-DK" sz="1200" b="0" i="1" kern="1200" baseline="0" dirty="0" smtClean="0">
              <a:solidFill>
                <a:schemeClr val="tx1"/>
              </a:solidFill>
              <a:effectLst/>
              <a:latin typeface="Arial" charset="0"/>
              <a:ea typeface="+mn-ea"/>
              <a:cs typeface="+mn-cs"/>
            </a:endParaRPr>
          </a:p>
          <a:p>
            <a:r>
              <a:rPr lang="da-DK" b="1" i="0" dirty="0" smtClean="0"/>
              <a:t>De nye netværk skal: </a:t>
            </a:r>
          </a:p>
          <a:p>
            <a:pPr marL="171450" indent="-171450">
              <a:buFont typeface="Arial" panose="020B0604020202020204" pitchFamily="34" charset="0"/>
              <a:buChar char="•"/>
            </a:pPr>
            <a:r>
              <a:rPr lang="da-DK" i="0" dirty="0" smtClean="0"/>
              <a:t>Skabe rum for tydelig fælles retning, dialog og rammesætning i omstillingsprocessen, så sammenhængskraften styrkes på kryds og tværs i vores organisation </a:t>
            </a:r>
          </a:p>
          <a:p>
            <a:pPr marL="171450" indent="-171450">
              <a:buFont typeface="Arial" panose="020B0604020202020204" pitchFamily="34" charset="0"/>
              <a:buChar char="•"/>
              <a:defRPr/>
            </a:pPr>
            <a:r>
              <a:rPr lang="da-DK" i="0" dirty="0" smtClean="0"/>
              <a:t>Styrke relationer og kendskab på tværs af opgaveområder, så vi i højere grad kan sætte det rigtige hold om opgaven</a:t>
            </a:r>
          </a:p>
          <a:p>
            <a:pPr marL="171450" indent="-171450">
              <a:buFont typeface="Arial" panose="020B0604020202020204" pitchFamily="34" charset="0"/>
              <a:buChar char="•"/>
              <a:defRPr/>
            </a:pPr>
            <a:r>
              <a:rPr lang="da-DK" i="0" dirty="0" smtClean="0"/>
              <a:t>Rykke ved siloerne med henblik på nemmere at kunne lede, koordinere og prioritere på tværs og i et helhedsperspektiv i praksis</a:t>
            </a:r>
          </a:p>
          <a:p>
            <a:pPr marL="171450" indent="-171450">
              <a:buFont typeface="Arial" panose="020B0604020202020204" pitchFamily="34" charset="0"/>
              <a:buChar char="•"/>
              <a:defRPr/>
            </a:pPr>
            <a:r>
              <a:rPr lang="da-DK" i="0" dirty="0" smtClean="0"/>
              <a:t>Identificere snitflader og potentialer, som kan skabe bedre velfærd for færre ressourcer samt robusthed, og som med fordel kan løses i netværk og på tværs og samtidig træne og kompetenceudvikle lederne i at lede og koordinere større prioriterede forandringer sammen og på tværs</a:t>
            </a:r>
          </a:p>
          <a:p>
            <a:pPr marL="171450" indent="-171450">
              <a:buFont typeface="Arial" panose="020B0604020202020204" pitchFamily="34" charset="0"/>
              <a:buChar char="•"/>
            </a:pPr>
            <a:r>
              <a:rPr lang="da-DK" i="0" dirty="0" smtClean="0"/>
              <a:t>Iværksætte små initiativer og prioritere større forandringer, der kan skabe bedre velfærd for færre ressourcer samt robusthed – bl.a. ved at etablere pop-op-netværk, </a:t>
            </a:r>
            <a:r>
              <a:rPr lang="da-DK" sz="1200" i="0" kern="1200" dirty="0" smtClean="0">
                <a:solidFill>
                  <a:schemeClr val="tx1"/>
                </a:solidFill>
                <a:effectLst/>
                <a:latin typeface="Arial" charset="0"/>
                <a:ea typeface="+mn-ea"/>
                <a:cs typeface="+mn-cs"/>
              </a:rPr>
              <a:t>hvor selve opgaven / opgaverne løses, og hvor andre relevante aktører også kan deltage såsom fx relevante medarbejdere, TR, AMR eller borgere.</a:t>
            </a:r>
            <a:r>
              <a:rPr lang="da-DK" i="0" dirty="0" smtClean="0"/>
              <a:t> </a:t>
            </a:r>
          </a:p>
          <a:p>
            <a:endParaRPr lang="da-DK" i="0" dirty="0" smtClean="0"/>
          </a:p>
          <a:p>
            <a:pPr>
              <a:defRPr/>
            </a:pPr>
            <a:r>
              <a:rPr lang="da-DK" i="0" dirty="0" smtClean="0"/>
              <a:t>De tværfaglige ledernetværk er et eksempel på, hvordan vi kan skabe nogle andre organisatoriske rammer, som det er blevet stadig tydeligere, at vi har brug for, hvis vi for alvor skal være innovative og udvikle vores kerneopgave til gavn for borgerne og skabe bedre velfærd for færre ressourcer. </a:t>
            </a:r>
            <a:endParaRPr lang="da-DK" b="1" i="0" dirty="0" smtClean="0"/>
          </a:p>
          <a:p>
            <a:endParaRPr lang="da-DK" i="0" dirty="0" smtClean="0"/>
          </a:p>
          <a:p>
            <a:endParaRPr lang="da-DK" i="0" dirty="0" smtClean="0"/>
          </a:p>
        </p:txBody>
      </p:sp>
    </p:spTree>
    <p:extLst>
      <p:ext uri="{BB962C8B-B14F-4D97-AF65-F5344CB8AC3E}">
        <p14:creationId xmlns:p14="http://schemas.microsoft.com/office/powerpoint/2010/main" xmlns="" val="325283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1042989" y="1484313"/>
            <a:ext cx="7489825" cy="4608512"/>
          </a:xfrm>
        </p:spPr>
        <p:txBody>
          <a:bodyPr/>
          <a:lstStyle>
            <a:lvl1pPr marL="0" indent="0">
              <a:buFontTx/>
              <a:buNone/>
              <a:defRPr sz="1600">
                <a:latin typeface="Arial Narrow" pitchFamily="34" charset="0"/>
              </a:defRPr>
            </a:lvl1pPr>
          </a:lstStyle>
          <a:p>
            <a:r>
              <a:rPr lang="da-DK"/>
              <a:t>Klik for at redigere overskrift</a:t>
            </a:r>
          </a:p>
          <a:p>
            <a:endParaRPr lang="da-DK"/>
          </a:p>
          <a:p>
            <a:endParaRPr lang="da-DK"/>
          </a:p>
          <a:p>
            <a:endParaRPr lang="da-DK"/>
          </a:p>
        </p:txBody>
      </p:sp>
      <p:sp>
        <p:nvSpPr>
          <p:cNvPr id="12290" name="Rectangle 2"/>
          <p:cNvSpPr>
            <a:spLocks noGrp="1" noChangeArrowheads="1"/>
          </p:cNvSpPr>
          <p:nvPr>
            <p:ph type="ctrTitle"/>
          </p:nvPr>
        </p:nvSpPr>
        <p:spPr>
          <a:xfrm>
            <a:off x="1047751" y="908052"/>
            <a:ext cx="7485063" cy="504825"/>
          </a:xfrm>
        </p:spPr>
        <p:txBody>
          <a:bodyPr/>
          <a:lstStyle>
            <a:lvl1pPr>
              <a:defRPr/>
            </a:lvl1pPr>
          </a:lstStyle>
          <a:p>
            <a:r>
              <a:rPr lang="da-DK"/>
              <a:t>Klik for at tilføje enhed/projekt</a:t>
            </a:r>
          </a:p>
        </p:txBody>
      </p:sp>
      <p:sp>
        <p:nvSpPr>
          <p:cNvPr id="12292" name="Rectangle 4"/>
          <p:cNvSpPr>
            <a:spLocks noGrp="1" noChangeArrowheads="1"/>
          </p:cNvSpPr>
          <p:nvPr>
            <p:ph type="dt" sz="half" idx="2"/>
          </p:nvPr>
        </p:nvSpPr>
        <p:spPr/>
        <p:txBody>
          <a:bodyPr/>
          <a:lstStyle>
            <a:lvl1pPr>
              <a:defRPr/>
            </a:lvl1pPr>
          </a:lstStyle>
          <a:p>
            <a:endParaRPr lang="da-DK"/>
          </a:p>
        </p:txBody>
      </p:sp>
      <p:sp>
        <p:nvSpPr>
          <p:cNvPr id="12293" name="Rectangle 5"/>
          <p:cNvSpPr>
            <a:spLocks noGrp="1" noChangeArrowheads="1"/>
          </p:cNvSpPr>
          <p:nvPr>
            <p:ph type="ftr" sz="quarter" idx="3"/>
          </p:nvPr>
        </p:nvSpPr>
        <p:spPr/>
        <p:txBody>
          <a:bodyPr/>
          <a:lstStyle>
            <a:lvl1pPr>
              <a:defRPr/>
            </a:lvl1pPr>
          </a:lstStyle>
          <a:p>
            <a:endParaRPr lang="da-DK"/>
          </a:p>
        </p:txBody>
      </p:sp>
      <p:sp>
        <p:nvSpPr>
          <p:cNvPr id="12294" name="Rectangle 6"/>
          <p:cNvSpPr>
            <a:spLocks noGrp="1" noChangeArrowheads="1"/>
          </p:cNvSpPr>
          <p:nvPr>
            <p:ph type="sldNum" sz="quarter" idx="4"/>
          </p:nvPr>
        </p:nvSpPr>
        <p:spPr/>
        <p:txBody>
          <a:bodyPr/>
          <a:lstStyle>
            <a:lvl1pPr>
              <a:defRPr/>
            </a:lvl1pPr>
          </a:lstStyle>
          <a:p>
            <a:fld id="{C39EB71F-94C0-4F4E-9CCB-E8BED9F981FC}" type="slidenum">
              <a:rPr lang="da-DK"/>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4CD2CCCD-0211-4E46-843F-F8BA2010A2AC}" type="slidenum">
              <a:rPr lang="da-DK"/>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61151" y="906463"/>
            <a:ext cx="1871663" cy="5186362"/>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1042989" y="906463"/>
            <a:ext cx="5465762" cy="5186362"/>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D8001073-E137-44F9-933B-E4FF02AF8EDA}" type="slidenum">
              <a:rPr lang="da-DK"/>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lvl1pPr>
              <a:defRPr/>
            </a:lvl1pPr>
          </a:lstStyle>
          <a:p>
            <a:r>
              <a:rPr lang="da-DK"/>
              <a:t>Klik for at redigere titeltypografi i masteren</a:t>
            </a:r>
          </a:p>
        </p:txBody>
      </p:sp>
      <p:sp>
        <p:nvSpPr>
          <p:cNvPr id="56323" name="Rectangle 3"/>
          <p:cNvSpPr>
            <a:spLocks noGrp="1" noChangeArrowheads="1"/>
          </p:cNvSpPr>
          <p:nvPr>
            <p:ph type="subTitle" idx="1"/>
          </p:nvPr>
        </p:nvSpPr>
        <p:spPr>
          <a:xfrm>
            <a:off x="1042989" y="1484313"/>
            <a:ext cx="7489825" cy="4610100"/>
          </a:xfrm>
        </p:spPr>
        <p:txBody>
          <a:bodyPr/>
          <a:lstStyle>
            <a:lvl1pPr marL="0" indent="0">
              <a:buFontTx/>
              <a:buNone/>
              <a:defRPr/>
            </a:lvl1pPr>
          </a:lstStyle>
          <a:p>
            <a:r>
              <a:rPr lang="da-DK"/>
              <a:t>Klik for at redigere undertiteltypografien i masteren</a:t>
            </a:r>
          </a:p>
        </p:txBody>
      </p:sp>
      <p:sp>
        <p:nvSpPr>
          <p:cNvPr id="56324" name="Rectangle 4"/>
          <p:cNvSpPr>
            <a:spLocks noGrp="1" noChangeArrowheads="1"/>
          </p:cNvSpPr>
          <p:nvPr>
            <p:ph type="dt" sz="half" idx="2"/>
          </p:nvPr>
        </p:nvSpPr>
        <p:spPr/>
        <p:txBody>
          <a:bodyPr/>
          <a:lstStyle>
            <a:lvl1pPr>
              <a:defRPr/>
            </a:lvl1pPr>
          </a:lstStyle>
          <a:p>
            <a:endParaRPr lang="da-DK"/>
          </a:p>
        </p:txBody>
      </p:sp>
      <p:sp>
        <p:nvSpPr>
          <p:cNvPr id="56325" name="Rectangle 5"/>
          <p:cNvSpPr>
            <a:spLocks noGrp="1" noChangeArrowheads="1"/>
          </p:cNvSpPr>
          <p:nvPr>
            <p:ph type="ftr" sz="quarter" idx="3"/>
          </p:nvPr>
        </p:nvSpPr>
        <p:spPr/>
        <p:txBody>
          <a:bodyPr/>
          <a:lstStyle>
            <a:lvl1pPr>
              <a:defRPr/>
            </a:lvl1pPr>
          </a:lstStyle>
          <a:p>
            <a:endParaRPr lang="da-DK"/>
          </a:p>
        </p:txBody>
      </p:sp>
      <p:sp>
        <p:nvSpPr>
          <p:cNvPr id="56326" name="Rectangle 6"/>
          <p:cNvSpPr>
            <a:spLocks noGrp="1" noChangeArrowheads="1"/>
          </p:cNvSpPr>
          <p:nvPr>
            <p:ph type="sldNum" sz="quarter" idx="4"/>
          </p:nvPr>
        </p:nvSpPr>
        <p:spPr/>
        <p:txBody>
          <a:bodyPr/>
          <a:lstStyle>
            <a:lvl1pPr>
              <a:defRPr/>
            </a:lvl1pPr>
          </a:lstStyle>
          <a:p>
            <a:fld id="{716C47ED-A5B0-427D-A6A0-3544124D52CE}" type="slidenum">
              <a:rPr lang="da-DK"/>
              <a:pPr/>
              <a:t>‹nr.›</a:t>
            </a:fld>
            <a:endParaRPr lang="da-DK"/>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51DDC138-92EF-42BB-9244-63BDF96EB020}" type="slidenum">
              <a:rPr lang="da-DK"/>
              <a:pPr/>
              <a:t>‹nr.›</a:t>
            </a:fld>
            <a:endParaRPr lang="da-DK"/>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69155D47-86F0-4852-A2FD-49CC3C2191A6}" type="slidenum">
              <a:rPr lang="da-DK"/>
              <a:pPr/>
              <a:t>‹nr.›</a:t>
            </a:fld>
            <a:endParaRPr lang="da-DK"/>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1042988" y="1484313"/>
            <a:ext cx="3668712"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864101" y="1484313"/>
            <a:ext cx="3668713"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C6488CF9-A26C-4CAF-8A2C-BB0AE3E1EEC5}" type="slidenum">
              <a:rPr lang="da-DK"/>
              <a:pPr/>
              <a:t>‹nr.›</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endParaRPr lang="da-DK"/>
          </a:p>
        </p:txBody>
      </p:sp>
      <p:sp>
        <p:nvSpPr>
          <p:cNvPr id="8" name="Pladsholder til sidefod 7"/>
          <p:cNvSpPr>
            <a:spLocks noGrp="1"/>
          </p:cNvSpPr>
          <p:nvPr>
            <p:ph type="ftr" sz="quarter" idx="11"/>
          </p:nvPr>
        </p:nvSpPr>
        <p:spPr/>
        <p:txBody>
          <a:bodyPr/>
          <a:lstStyle>
            <a:lvl1pPr>
              <a:defRPr/>
            </a:lvl1pPr>
          </a:lstStyle>
          <a:p>
            <a:endParaRPr lang="da-DK"/>
          </a:p>
        </p:txBody>
      </p:sp>
      <p:sp>
        <p:nvSpPr>
          <p:cNvPr id="9" name="Pladsholder til diasnummer 8"/>
          <p:cNvSpPr>
            <a:spLocks noGrp="1"/>
          </p:cNvSpPr>
          <p:nvPr>
            <p:ph type="sldNum" sz="quarter" idx="12"/>
          </p:nvPr>
        </p:nvSpPr>
        <p:spPr/>
        <p:txBody>
          <a:bodyPr/>
          <a:lstStyle>
            <a:lvl1pPr>
              <a:defRPr/>
            </a:lvl1pPr>
          </a:lstStyle>
          <a:p>
            <a:fld id="{7E17EB2B-2825-43FB-8BB0-AF49E93E4FED}" type="slidenum">
              <a:rPr lang="da-DK"/>
              <a:pPr/>
              <a:t>‹nr.›</a:t>
            </a:fld>
            <a:endParaRPr lang="da-DK"/>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lvl1pPr>
              <a:defRPr/>
            </a:lvl1pPr>
          </a:lstStyle>
          <a:p>
            <a:endParaRPr lang="da-DK"/>
          </a:p>
        </p:txBody>
      </p:sp>
      <p:sp>
        <p:nvSpPr>
          <p:cNvPr id="4" name="Pladsholder til sidefod 3"/>
          <p:cNvSpPr>
            <a:spLocks noGrp="1"/>
          </p:cNvSpPr>
          <p:nvPr>
            <p:ph type="ftr" sz="quarter" idx="11"/>
          </p:nvPr>
        </p:nvSpPr>
        <p:spPr/>
        <p:txBody>
          <a:bodyPr/>
          <a:lstStyle>
            <a:lvl1pPr>
              <a:defRPr/>
            </a:lvl1pPr>
          </a:lstStyle>
          <a:p>
            <a:endParaRPr lang="da-DK"/>
          </a:p>
        </p:txBody>
      </p:sp>
      <p:sp>
        <p:nvSpPr>
          <p:cNvPr id="5" name="Pladsholder til diasnummer 4"/>
          <p:cNvSpPr>
            <a:spLocks noGrp="1"/>
          </p:cNvSpPr>
          <p:nvPr>
            <p:ph type="sldNum" sz="quarter" idx="12"/>
          </p:nvPr>
        </p:nvSpPr>
        <p:spPr/>
        <p:txBody>
          <a:bodyPr/>
          <a:lstStyle>
            <a:lvl1pPr>
              <a:defRPr/>
            </a:lvl1pPr>
          </a:lstStyle>
          <a:p>
            <a:fld id="{1ACFED38-8657-4FE4-A8EA-942FD99F6F38}" type="slidenum">
              <a:rPr lang="da-DK"/>
              <a:pPr/>
              <a:t>‹nr.›</a:t>
            </a:fld>
            <a:endParaRPr lang="da-DK"/>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a:p>
        </p:txBody>
      </p:sp>
      <p:sp>
        <p:nvSpPr>
          <p:cNvPr id="3" name="Pladsholder til sidefod 2"/>
          <p:cNvSpPr>
            <a:spLocks noGrp="1"/>
          </p:cNvSpPr>
          <p:nvPr>
            <p:ph type="ftr" sz="quarter" idx="11"/>
          </p:nvPr>
        </p:nvSpPr>
        <p:spPr/>
        <p:txBody>
          <a:bodyPr/>
          <a:lstStyle>
            <a:lvl1pPr>
              <a:defRPr/>
            </a:lvl1pPr>
          </a:lstStyle>
          <a:p>
            <a:endParaRPr lang="da-DK"/>
          </a:p>
        </p:txBody>
      </p:sp>
      <p:sp>
        <p:nvSpPr>
          <p:cNvPr id="4" name="Pladsholder til diasnummer 3"/>
          <p:cNvSpPr>
            <a:spLocks noGrp="1"/>
          </p:cNvSpPr>
          <p:nvPr>
            <p:ph type="sldNum" sz="quarter" idx="12"/>
          </p:nvPr>
        </p:nvSpPr>
        <p:spPr/>
        <p:txBody>
          <a:bodyPr/>
          <a:lstStyle>
            <a:lvl1pPr>
              <a:defRPr/>
            </a:lvl1pPr>
          </a:lstStyle>
          <a:p>
            <a:fld id="{B8142598-7AEA-4F73-8A23-6D16FBA230FE}" type="slidenum">
              <a:rPr lang="da-DK"/>
              <a:pPr/>
              <a:t>‹nr.›</a:t>
            </a:fld>
            <a:endParaRPr lang="da-DK"/>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AF32E78E-2FB4-4CAC-A494-63B98F53B97E}" type="slidenum">
              <a:rPr lang="da-DK"/>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8A6AE64B-2DDF-47E1-9C77-BDE513FA4FB5}" type="slidenum">
              <a:rPr lang="da-DK"/>
              <a:pPr/>
              <a:t>‹nr.›</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A0CAE5F4-7160-493B-8427-A6B4FC0003FB}" type="slidenum">
              <a:rPr lang="da-DK"/>
              <a:pPr/>
              <a:t>‹nr.›</a:t>
            </a:fld>
            <a:endParaRPr lang="da-DK"/>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C68DB444-CE68-4033-9C97-29461AE197EC}" type="slidenum">
              <a:rPr lang="da-DK"/>
              <a:pPr/>
              <a:t>‹nr.›</a:t>
            </a:fld>
            <a:endParaRPr lang="da-DK"/>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61151" y="906463"/>
            <a:ext cx="1871663" cy="521970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1042989" y="906463"/>
            <a:ext cx="5465762" cy="521970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0ED92B77-EF42-4307-A7C2-4E2813EED710}" type="slidenum">
              <a:rPr lang="da-DK"/>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lvl1pPr>
              <a:defRPr/>
            </a:lvl1pPr>
          </a:lstStyle>
          <a:p>
            <a:endParaRPr lang="da-DK"/>
          </a:p>
        </p:txBody>
      </p:sp>
      <p:sp>
        <p:nvSpPr>
          <p:cNvPr id="5" name="Pladsholder til sidefod 4"/>
          <p:cNvSpPr>
            <a:spLocks noGrp="1"/>
          </p:cNvSpPr>
          <p:nvPr>
            <p:ph type="ftr" sz="quarter" idx="11"/>
          </p:nvPr>
        </p:nvSpPr>
        <p:spPr/>
        <p:txBody>
          <a:bodyPr/>
          <a:lstStyle>
            <a:lvl1pPr>
              <a:defRPr/>
            </a:lvl1pPr>
          </a:lstStyle>
          <a:p>
            <a:endParaRPr lang="da-DK"/>
          </a:p>
        </p:txBody>
      </p:sp>
      <p:sp>
        <p:nvSpPr>
          <p:cNvPr id="6" name="Pladsholder til diasnummer 5"/>
          <p:cNvSpPr>
            <a:spLocks noGrp="1"/>
          </p:cNvSpPr>
          <p:nvPr>
            <p:ph type="sldNum" sz="quarter" idx="12"/>
          </p:nvPr>
        </p:nvSpPr>
        <p:spPr/>
        <p:txBody>
          <a:bodyPr/>
          <a:lstStyle>
            <a:lvl1pPr>
              <a:defRPr/>
            </a:lvl1pPr>
          </a:lstStyle>
          <a:p>
            <a:fld id="{BC6F952F-F585-47B4-B9CE-779C5C1C585B}" type="slidenum">
              <a:rPr lang="da-DK"/>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1042988" y="1482725"/>
            <a:ext cx="3668712"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864101" y="1482725"/>
            <a:ext cx="3668713"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2DA467F3-462C-4577-996D-431CE3E9F7FC}" type="slidenum">
              <a:rPr lang="da-DK"/>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lvl1pPr>
              <a:defRPr/>
            </a:lvl1pPr>
          </a:lstStyle>
          <a:p>
            <a:endParaRPr lang="da-DK"/>
          </a:p>
        </p:txBody>
      </p:sp>
      <p:sp>
        <p:nvSpPr>
          <p:cNvPr id="8" name="Pladsholder til sidefod 7"/>
          <p:cNvSpPr>
            <a:spLocks noGrp="1"/>
          </p:cNvSpPr>
          <p:nvPr>
            <p:ph type="ftr" sz="quarter" idx="11"/>
          </p:nvPr>
        </p:nvSpPr>
        <p:spPr/>
        <p:txBody>
          <a:bodyPr/>
          <a:lstStyle>
            <a:lvl1pPr>
              <a:defRPr/>
            </a:lvl1pPr>
          </a:lstStyle>
          <a:p>
            <a:endParaRPr lang="da-DK"/>
          </a:p>
        </p:txBody>
      </p:sp>
      <p:sp>
        <p:nvSpPr>
          <p:cNvPr id="9" name="Pladsholder til diasnummer 8"/>
          <p:cNvSpPr>
            <a:spLocks noGrp="1"/>
          </p:cNvSpPr>
          <p:nvPr>
            <p:ph type="sldNum" sz="quarter" idx="12"/>
          </p:nvPr>
        </p:nvSpPr>
        <p:spPr/>
        <p:txBody>
          <a:bodyPr/>
          <a:lstStyle>
            <a:lvl1pPr>
              <a:defRPr/>
            </a:lvl1pPr>
          </a:lstStyle>
          <a:p>
            <a:fld id="{8EFF764D-09B9-4BDF-9A46-F7B844745F6C}" type="slidenum">
              <a:rPr lang="da-DK"/>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lvl1pPr>
              <a:defRPr/>
            </a:lvl1pPr>
          </a:lstStyle>
          <a:p>
            <a:endParaRPr lang="da-DK"/>
          </a:p>
        </p:txBody>
      </p:sp>
      <p:sp>
        <p:nvSpPr>
          <p:cNvPr id="4" name="Pladsholder til sidefod 3"/>
          <p:cNvSpPr>
            <a:spLocks noGrp="1"/>
          </p:cNvSpPr>
          <p:nvPr>
            <p:ph type="ftr" sz="quarter" idx="11"/>
          </p:nvPr>
        </p:nvSpPr>
        <p:spPr/>
        <p:txBody>
          <a:bodyPr/>
          <a:lstStyle>
            <a:lvl1pPr>
              <a:defRPr/>
            </a:lvl1pPr>
          </a:lstStyle>
          <a:p>
            <a:endParaRPr lang="da-DK"/>
          </a:p>
        </p:txBody>
      </p:sp>
      <p:sp>
        <p:nvSpPr>
          <p:cNvPr id="5" name="Pladsholder til diasnummer 4"/>
          <p:cNvSpPr>
            <a:spLocks noGrp="1"/>
          </p:cNvSpPr>
          <p:nvPr>
            <p:ph type="sldNum" sz="quarter" idx="12"/>
          </p:nvPr>
        </p:nvSpPr>
        <p:spPr/>
        <p:txBody>
          <a:bodyPr/>
          <a:lstStyle>
            <a:lvl1pPr>
              <a:defRPr/>
            </a:lvl1pPr>
          </a:lstStyle>
          <a:p>
            <a:fld id="{5CC560F6-6A3D-498A-AE9F-BDB7D2DBE79D}" type="slidenum">
              <a:rPr lang="da-DK"/>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a:p>
        </p:txBody>
      </p:sp>
      <p:sp>
        <p:nvSpPr>
          <p:cNvPr id="3" name="Pladsholder til sidefod 2"/>
          <p:cNvSpPr>
            <a:spLocks noGrp="1"/>
          </p:cNvSpPr>
          <p:nvPr>
            <p:ph type="ftr" sz="quarter" idx="11"/>
          </p:nvPr>
        </p:nvSpPr>
        <p:spPr/>
        <p:txBody>
          <a:bodyPr/>
          <a:lstStyle>
            <a:lvl1pPr>
              <a:defRPr/>
            </a:lvl1pPr>
          </a:lstStyle>
          <a:p>
            <a:endParaRPr lang="da-DK"/>
          </a:p>
        </p:txBody>
      </p:sp>
      <p:sp>
        <p:nvSpPr>
          <p:cNvPr id="4" name="Pladsholder til diasnummer 3"/>
          <p:cNvSpPr>
            <a:spLocks noGrp="1"/>
          </p:cNvSpPr>
          <p:nvPr>
            <p:ph type="sldNum" sz="quarter" idx="12"/>
          </p:nvPr>
        </p:nvSpPr>
        <p:spPr/>
        <p:txBody>
          <a:bodyPr/>
          <a:lstStyle>
            <a:lvl1pPr>
              <a:defRPr/>
            </a:lvl1pPr>
          </a:lstStyle>
          <a:p>
            <a:fld id="{0DD24C79-7CCD-4E41-B62D-54AFA558BDA2}" type="slidenum">
              <a:rPr lang="da-DK"/>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3568649F-A675-4DD6-9848-036A6644C490}" type="slidenum">
              <a:rPr lang="da-DK"/>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lvl1pPr>
              <a:defRPr/>
            </a:lvl1pPr>
          </a:lstStyle>
          <a:p>
            <a:endParaRPr lang="da-DK"/>
          </a:p>
        </p:txBody>
      </p:sp>
      <p:sp>
        <p:nvSpPr>
          <p:cNvPr id="6" name="Pladsholder til sidefod 5"/>
          <p:cNvSpPr>
            <a:spLocks noGrp="1"/>
          </p:cNvSpPr>
          <p:nvPr>
            <p:ph type="ftr" sz="quarter" idx="11"/>
          </p:nvPr>
        </p:nvSpPr>
        <p:spPr/>
        <p:txBody>
          <a:bodyPr/>
          <a:lstStyle>
            <a:lvl1pPr>
              <a:defRPr/>
            </a:lvl1pPr>
          </a:lstStyle>
          <a:p>
            <a:endParaRPr lang="da-DK"/>
          </a:p>
        </p:txBody>
      </p:sp>
      <p:sp>
        <p:nvSpPr>
          <p:cNvPr id="7" name="Pladsholder til diasnummer 6"/>
          <p:cNvSpPr>
            <a:spLocks noGrp="1"/>
          </p:cNvSpPr>
          <p:nvPr>
            <p:ph type="sldNum" sz="quarter" idx="12"/>
          </p:nvPr>
        </p:nvSpPr>
        <p:spPr/>
        <p:txBody>
          <a:bodyPr/>
          <a:lstStyle>
            <a:lvl1pPr>
              <a:defRPr/>
            </a:lvl1pPr>
          </a:lstStyle>
          <a:p>
            <a:fld id="{0054ED60-0622-4FD3-AC6C-FFF43C518AA6}" type="slidenum">
              <a:rPr lang="da-DK"/>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46164" y="906465"/>
            <a:ext cx="7485062" cy="5032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1042989" y="1482725"/>
            <a:ext cx="7489825" cy="4610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567CB7C-7D6D-412D-BABA-9DC24CE03DBB}" type="slidenum">
              <a:rPr lang="da-DK"/>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spcBef>
          <a:spcPct val="0"/>
        </a:spcBef>
        <a:spcAft>
          <a:spcPct val="0"/>
        </a:spcAft>
        <a:defRPr>
          <a:solidFill>
            <a:schemeClr val="bg2"/>
          </a:solidFill>
          <a:latin typeface="+mj-lt"/>
          <a:ea typeface="+mj-ea"/>
          <a:cs typeface="+mj-cs"/>
        </a:defRPr>
      </a:lvl1pPr>
      <a:lvl2pPr algn="l" rtl="0" fontAlgn="base">
        <a:spcBef>
          <a:spcPct val="0"/>
        </a:spcBef>
        <a:spcAft>
          <a:spcPct val="0"/>
        </a:spcAft>
        <a:defRPr>
          <a:solidFill>
            <a:schemeClr val="bg2"/>
          </a:solidFill>
          <a:latin typeface="Arial Narrow" pitchFamily="34" charset="0"/>
        </a:defRPr>
      </a:lvl2pPr>
      <a:lvl3pPr algn="l" rtl="0" fontAlgn="base">
        <a:spcBef>
          <a:spcPct val="0"/>
        </a:spcBef>
        <a:spcAft>
          <a:spcPct val="0"/>
        </a:spcAft>
        <a:defRPr>
          <a:solidFill>
            <a:schemeClr val="bg2"/>
          </a:solidFill>
          <a:latin typeface="Arial Narrow" pitchFamily="34" charset="0"/>
        </a:defRPr>
      </a:lvl3pPr>
      <a:lvl4pPr algn="l" rtl="0" fontAlgn="base">
        <a:spcBef>
          <a:spcPct val="0"/>
        </a:spcBef>
        <a:spcAft>
          <a:spcPct val="0"/>
        </a:spcAft>
        <a:defRPr>
          <a:solidFill>
            <a:schemeClr val="bg2"/>
          </a:solidFill>
          <a:latin typeface="Arial Narrow" pitchFamily="34" charset="0"/>
        </a:defRPr>
      </a:lvl4pPr>
      <a:lvl5pPr algn="l" rtl="0" fontAlgn="base">
        <a:spcBef>
          <a:spcPct val="0"/>
        </a:spcBef>
        <a:spcAft>
          <a:spcPct val="0"/>
        </a:spcAft>
        <a:defRPr>
          <a:solidFill>
            <a:schemeClr val="bg2"/>
          </a:solidFill>
          <a:latin typeface="Arial Narrow" pitchFamily="34" charset="0"/>
        </a:defRPr>
      </a:lvl5pPr>
      <a:lvl6pPr marL="457200" algn="l" rtl="0" fontAlgn="base">
        <a:spcBef>
          <a:spcPct val="0"/>
        </a:spcBef>
        <a:spcAft>
          <a:spcPct val="0"/>
        </a:spcAft>
        <a:defRPr>
          <a:solidFill>
            <a:schemeClr val="bg2"/>
          </a:solidFill>
          <a:latin typeface="Arial Narrow" pitchFamily="34" charset="0"/>
        </a:defRPr>
      </a:lvl6pPr>
      <a:lvl7pPr marL="914400" algn="l" rtl="0" fontAlgn="base">
        <a:spcBef>
          <a:spcPct val="0"/>
        </a:spcBef>
        <a:spcAft>
          <a:spcPct val="0"/>
        </a:spcAft>
        <a:defRPr>
          <a:solidFill>
            <a:schemeClr val="bg2"/>
          </a:solidFill>
          <a:latin typeface="Arial Narrow" pitchFamily="34" charset="0"/>
        </a:defRPr>
      </a:lvl7pPr>
      <a:lvl8pPr marL="1371600" algn="l" rtl="0" fontAlgn="base">
        <a:spcBef>
          <a:spcPct val="0"/>
        </a:spcBef>
        <a:spcAft>
          <a:spcPct val="0"/>
        </a:spcAft>
        <a:defRPr>
          <a:solidFill>
            <a:schemeClr val="bg2"/>
          </a:solidFill>
          <a:latin typeface="Arial Narrow" pitchFamily="34" charset="0"/>
        </a:defRPr>
      </a:lvl8pPr>
      <a:lvl9pPr marL="1828800" algn="l" rtl="0" fontAlgn="base">
        <a:spcBef>
          <a:spcPct val="0"/>
        </a:spcBef>
        <a:spcAft>
          <a:spcPct val="0"/>
        </a:spcAft>
        <a:defRPr>
          <a:solidFill>
            <a:schemeClr val="bg2"/>
          </a:solidFill>
          <a:latin typeface="Arial Narrow" pitchFamily="34" charset="0"/>
        </a:defRPr>
      </a:lvl9pPr>
    </p:titleStyle>
    <p:bodyStyle>
      <a:lvl1pPr marL="342900" indent="-342900" algn="l" rtl="0" fontAlgn="base">
        <a:spcBef>
          <a:spcPct val="20000"/>
        </a:spcBef>
        <a:spcAft>
          <a:spcPct val="0"/>
        </a:spcAft>
        <a:buChar char="•"/>
        <a:defRPr sz="1400">
          <a:solidFill>
            <a:schemeClr val="bg2"/>
          </a:solidFill>
          <a:latin typeface="+mn-lt"/>
          <a:ea typeface="+mn-ea"/>
          <a:cs typeface="+mn-cs"/>
        </a:defRPr>
      </a:lvl1pPr>
      <a:lvl2pPr marL="742950" indent="-285750" algn="l" rtl="0" fontAlgn="base">
        <a:spcBef>
          <a:spcPct val="20000"/>
        </a:spcBef>
        <a:spcAft>
          <a:spcPct val="0"/>
        </a:spcAft>
        <a:buChar char="•"/>
        <a:defRPr sz="1200">
          <a:solidFill>
            <a:schemeClr val="bg2"/>
          </a:solidFill>
          <a:latin typeface="+mn-lt"/>
        </a:defRPr>
      </a:lvl2pPr>
      <a:lvl3pPr marL="1143000" indent="-228600" algn="l" rtl="0" fontAlgn="base">
        <a:spcBef>
          <a:spcPct val="20000"/>
        </a:spcBef>
        <a:spcAft>
          <a:spcPct val="0"/>
        </a:spcAft>
        <a:buChar char="•"/>
        <a:defRPr sz="1200">
          <a:solidFill>
            <a:schemeClr val="bg2"/>
          </a:solidFill>
          <a:latin typeface="+mn-lt"/>
        </a:defRPr>
      </a:lvl3pPr>
      <a:lvl4pPr marL="1600200" indent="-228600" algn="l" rtl="0" fontAlgn="base">
        <a:spcBef>
          <a:spcPct val="20000"/>
        </a:spcBef>
        <a:spcAft>
          <a:spcPct val="0"/>
        </a:spcAft>
        <a:buChar char="•"/>
        <a:defRPr sz="1200">
          <a:solidFill>
            <a:schemeClr val="bg2"/>
          </a:solidFill>
          <a:latin typeface="+mn-lt"/>
        </a:defRPr>
      </a:lvl4pPr>
      <a:lvl5pPr marL="2057400" indent="-228600" algn="l" rtl="0" fontAlgn="base">
        <a:spcBef>
          <a:spcPct val="20000"/>
        </a:spcBef>
        <a:spcAft>
          <a:spcPct val="0"/>
        </a:spcAft>
        <a:buChar char="•"/>
        <a:defRPr sz="1200">
          <a:solidFill>
            <a:schemeClr val="bg2"/>
          </a:solidFill>
          <a:latin typeface="+mn-lt"/>
        </a:defRPr>
      </a:lvl5pPr>
      <a:lvl6pPr marL="2514600" indent="-228600" algn="l" rtl="0" fontAlgn="base">
        <a:spcBef>
          <a:spcPct val="20000"/>
        </a:spcBef>
        <a:spcAft>
          <a:spcPct val="0"/>
        </a:spcAft>
        <a:buChar char="•"/>
        <a:defRPr sz="1200">
          <a:solidFill>
            <a:schemeClr val="bg2"/>
          </a:solidFill>
          <a:latin typeface="+mn-lt"/>
        </a:defRPr>
      </a:lvl6pPr>
      <a:lvl7pPr marL="2971800" indent="-228600" algn="l" rtl="0" fontAlgn="base">
        <a:spcBef>
          <a:spcPct val="20000"/>
        </a:spcBef>
        <a:spcAft>
          <a:spcPct val="0"/>
        </a:spcAft>
        <a:buChar char="•"/>
        <a:defRPr sz="1200">
          <a:solidFill>
            <a:schemeClr val="bg2"/>
          </a:solidFill>
          <a:latin typeface="+mn-lt"/>
        </a:defRPr>
      </a:lvl7pPr>
      <a:lvl8pPr marL="3429000" indent="-228600" algn="l" rtl="0" fontAlgn="base">
        <a:spcBef>
          <a:spcPct val="20000"/>
        </a:spcBef>
        <a:spcAft>
          <a:spcPct val="0"/>
        </a:spcAft>
        <a:buChar char="•"/>
        <a:defRPr sz="1200">
          <a:solidFill>
            <a:schemeClr val="bg2"/>
          </a:solidFill>
          <a:latin typeface="+mn-lt"/>
        </a:defRPr>
      </a:lvl8pPr>
      <a:lvl9pPr marL="3886200" indent="-228600" algn="l" rtl="0" fontAlgn="base">
        <a:spcBef>
          <a:spcPct val="20000"/>
        </a:spcBef>
        <a:spcAft>
          <a:spcPct val="0"/>
        </a:spcAft>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1046164" y="906465"/>
            <a:ext cx="7485062" cy="5032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55299" name="Rectangle 3"/>
          <p:cNvSpPr>
            <a:spLocks noGrp="1" noChangeArrowheads="1"/>
          </p:cNvSpPr>
          <p:nvPr>
            <p:ph type="body" idx="1"/>
          </p:nvPr>
        </p:nvSpPr>
        <p:spPr bwMode="auto">
          <a:xfrm>
            <a:off x="1042989" y="1484313"/>
            <a:ext cx="7489825" cy="4641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55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da-DK"/>
          </a:p>
        </p:txBody>
      </p:sp>
      <p:sp>
        <p:nvSpPr>
          <p:cNvPr id="55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a-DK"/>
          </a:p>
        </p:txBody>
      </p:sp>
      <p:sp>
        <p:nvSpPr>
          <p:cNvPr id="55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AB9682-7869-4361-8381-2F0F2A814F34}" type="slidenum">
              <a:rPr lang="da-DK"/>
              <a:pPr/>
              <a:t>‹nr.›</a:t>
            </a:fld>
            <a:endParaRPr lang="da-DK"/>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a:solidFill>
            <a:schemeClr val="bg2"/>
          </a:solidFill>
          <a:latin typeface="+mj-lt"/>
          <a:ea typeface="+mj-ea"/>
          <a:cs typeface="+mj-cs"/>
        </a:defRPr>
      </a:lvl1pPr>
      <a:lvl2pPr algn="l" rtl="0" fontAlgn="base">
        <a:spcBef>
          <a:spcPct val="0"/>
        </a:spcBef>
        <a:spcAft>
          <a:spcPct val="0"/>
        </a:spcAft>
        <a:defRPr>
          <a:solidFill>
            <a:schemeClr val="bg2"/>
          </a:solidFill>
          <a:latin typeface="Arial Narrow" pitchFamily="34" charset="0"/>
        </a:defRPr>
      </a:lvl2pPr>
      <a:lvl3pPr algn="l" rtl="0" fontAlgn="base">
        <a:spcBef>
          <a:spcPct val="0"/>
        </a:spcBef>
        <a:spcAft>
          <a:spcPct val="0"/>
        </a:spcAft>
        <a:defRPr>
          <a:solidFill>
            <a:schemeClr val="bg2"/>
          </a:solidFill>
          <a:latin typeface="Arial Narrow" pitchFamily="34" charset="0"/>
        </a:defRPr>
      </a:lvl3pPr>
      <a:lvl4pPr algn="l" rtl="0" fontAlgn="base">
        <a:spcBef>
          <a:spcPct val="0"/>
        </a:spcBef>
        <a:spcAft>
          <a:spcPct val="0"/>
        </a:spcAft>
        <a:defRPr>
          <a:solidFill>
            <a:schemeClr val="bg2"/>
          </a:solidFill>
          <a:latin typeface="Arial Narrow" pitchFamily="34" charset="0"/>
        </a:defRPr>
      </a:lvl4pPr>
      <a:lvl5pPr algn="l" rtl="0" fontAlgn="base">
        <a:spcBef>
          <a:spcPct val="0"/>
        </a:spcBef>
        <a:spcAft>
          <a:spcPct val="0"/>
        </a:spcAft>
        <a:defRPr>
          <a:solidFill>
            <a:schemeClr val="bg2"/>
          </a:solidFill>
          <a:latin typeface="Arial Narrow" pitchFamily="34" charset="0"/>
        </a:defRPr>
      </a:lvl5pPr>
      <a:lvl6pPr marL="457200" algn="l" rtl="0" fontAlgn="base">
        <a:spcBef>
          <a:spcPct val="0"/>
        </a:spcBef>
        <a:spcAft>
          <a:spcPct val="0"/>
        </a:spcAft>
        <a:defRPr>
          <a:solidFill>
            <a:schemeClr val="bg2"/>
          </a:solidFill>
          <a:latin typeface="Arial Narrow" pitchFamily="34" charset="0"/>
        </a:defRPr>
      </a:lvl6pPr>
      <a:lvl7pPr marL="914400" algn="l" rtl="0" fontAlgn="base">
        <a:spcBef>
          <a:spcPct val="0"/>
        </a:spcBef>
        <a:spcAft>
          <a:spcPct val="0"/>
        </a:spcAft>
        <a:defRPr>
          <a:solidFill>
            <a:schemeClr val="bg2"/>
          </a:solidFill>
          <a:latin typeface="Arial Narrow" pitchFamily="34" charset="0"/>
        </a:defRPr>
      </a:lvl7pPr>
      <a:lvl8pPr marL="1371600" algn="l" rtl="0" fontAlgn="base">
        <a:spcBef>
          <a:spcPct val="0"/>
        </a:spcBef>
        <a:spcAft>
          <a:spcPct val="0"/>
        </a:spcAft>
        <a:defRPr>
          <a:solidFill>
            <a:schemeClr val="bg2"/>
          </a:solidFill>
          <a:latin typeface="Arial Narrow" pitchFamily="34" charset="0"/>
        </a:defRPr>
      </a:lvl8pPr>
      <a:lvl9pPr marL="1828800" algn="l" rtl="0" fontAlgn="base">
        <a:spcBef>
          <a:spcPct val="0"/>
        </a:spcBef>
        <a:spcAft>
          <a:spcPct val="0"/>
        </a:spcAft>
        <a:defRPr>
          <a:solidFill>
            <a:schemeClr val="bg2"/>
          </a:solidFill>
          <a:latin typeface="Arial Narrow" pitchFamily="34" charset="0"/>
        </a:defRPr>
      </a:lvl9pPr>
    </p:titleStyle>
    <p:bodyStyle>
      <a:lvl1pPr marL="342900" indent="-342900" algn="l" rtl="0" fontAlgn="base">
        <a:spcBef>
          <a:spcPct val="20000"/>
        </a:spcBef>
        <a:spcAft>
          <a:spcPct val="0"/>
        </a:spcAft>
        <a:buChar char="•"/>
        <a:defRPr sz="1400">
          <a:solidFill>
            <a:schemeClr val="bg2"/>
          </a:solidFill>
          <a:latin typeface="+mn-lt"/>
          <a:ea typeface="+mn-ea"/>
          <a:cs typeface="+mn-cs"/>
        </a:defRPr>
      </a:lvl1pPr>
      <a:lvl2pPr marL="742950" indent="-285750" algn="l" rtl="0" fontAlgn="base">
        <a:spcBef>
          <a:spcPct val="20000"/>
        </a:spcBef>
        <a:spcAft>
          <a:spcPct val="0"/>
        </a:spcAft>
        <a:buChar char="•"/>
        <a:defRPr sz="1200">
          <a:solidFill>
            <a:schemeClr val="bg2"/>
          </a:solidFill>
          <a:latin typeface="+mn-lt"/>
        </a:defRPr>
      </a:lvl2pPr>
      <a:lvl3pPr marL="1143000" indent="-228600" algn="l" rtl="0" fontAlgn="base">
        <a:spcBef>
          <a:spcPct val="20000"/>
        </a:spcBef>
        <a:spcAft>
          <a:spcPct val="0"/>
        </a:spcAft>
        <a:buChar char="•"/>
        <a:defRPr sz="1200">
          <a:solidFill>
            <a:schemeClr val="bg2"/>
          </a:solidFill>
          <a:latin typeface="+mn-lt"/>
        </a:defRPr>
      </a:lvl3pPr>
      <a:lvl4pPr marL="1600200" indent="-228600" algn="l" rtl="0" fontAlgn="base">
        <a:spcBef>
          <a:spcPct val="20000"/>
        </a:spcBef>
        <a:spcAft>
          <a:spcPct val="0"/>
        </a:spcAft>
        <a:buChar char="•"/>
        <a:defRPr sz="1200">
          <a:solidFill>
            <a:schemeClr val="bg2"/>
          </a:solidFill>
          <a:latin typeface="+mn-lt"/>
        </a:defRPr>
      </a:lvl4pPr>
      <a:lvl5pPr marL="2057400" indent="-228600" algn="l" rtl="0" fontAlgn="base">
        <a:spcBef>
          <a:spcPct val="20000"/>
        </a:spcBef>
        <a:spcAft>
          <a:spcPct val="0"/>
        </a:spcAft>
        <a:buChar char="•"/>
        <a:defRPr sz="1200">
          <a:solidFill>
            <a:schemeClr val="bg2"/>
          </a:solidFill>
          <a:latin typeface="+mn-lt"/>
        </a:defRPr>
      </a:lvl5pPr>
      <a:lvl6pPr marL="2514600" indent="-228600" algn="l" rtl="0" fontAlgn="base">
        <a:spcBef>
          <a:spcPct val="20000"/>
        </a:spcBef>
        <a:spcAft>
          <a:spcPct val="0"/>
        </a:spcAft>
        <a:buChar char="•"/>
        <a:defRPr sz="1200">
          <a:solidFill>
            <a:schemeClr val="bg2"/>
          </a:solidFill>
          <a:latin typeface="+mn-lt"/>
        </a:defRPr>
      </a:lvl6pPr>
      <a:lvl7pPr marL="2971800" indent="-228600" algn="l" rtl="0" fontAlgn="base">
        <a:spcBef>
          <a:spcPct val="20000"/>
        </a:spcBef>
        <a:spcAft>
          <a:spcPct val="0"/>
        </a:spcAft>
        <a:buChar char="•"/>
        <a:defRPr sz="1200">
          <a:solidFill>
            <a:schemeClr val="bg2"/>
          </a:solidFill>
          <a:latin typeface="+mn-lt"/>
        </a:defRPr>
      </a:lvl7pPr>
      <a:lvl8pPr marL="3429000" indent="-228600" algn="l" rtl="0" fontAlgn="base">
        <a:spcBef>
          <a:spcPct val="20000"/>
        </a:spcBef>
        <a:spcAft>
          <a:spcPct val="0"/>
        </a:spcAft>
        <a:buChar char="•"/>
        <a:defRPr sz="1200">
          <a:solidFill>
            <a:schemeClr val="bg2"/>
          </a:solidFill>
          <a:latin typeface="+mn-lt"/>
        </a:defRPr>
      </a:lvl8pPr>
      <a:lvl9pPr marL="3886200" indent="-228600" algn="l" rtl="0" fontAlgn="base">
        <a:spcBef>
          <a:spcPct val="20000"/>
        </a:spcBef>
        <a:spcAft>
          <a:spcPct val="0"/>
        </a:spcAft>
        <a:buChar char="•"/>
        <a:defRPr sz="1200">
          <a:solidFill>
            <a:schemeClr val="bg2"/>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9.jpeg"/><Relationship Id="rId17" Type="http://schemas.openxmlformats.org/officeDocument/2006/relationships/image" Target="../media/image34.png"/><Relationship Id="rId2" Type="http://schemas.openxmlformats.org/officeDocument/2006/relationships/notesSlide" Target="../notesSlides/notesSlide12.xml"/><Relationship Id="rId16"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8.jpeg"/><Relationship Id="rId5" Type="http://schemas.openxmlformats.org/officeDocument/2006/relationships/diagramQuickStyle" Target="../diagrams/quickStyle4.xml"/><Relationship Id="rId1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diagramLayout" Target="../diagrams/layout4.xml"/><Relationship Id="rId9" Type="http://schemas.openxmlformats.org/officeDocument/2006/relationships/image" Target="../media/image26.jpeg"/><Relationship Id="rId1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988842"/>
            <a:ext cx="8280920" cy="1362075"/>
          </a:xfrm>
        </p:spPr>
        <p:txBody>
          <a:bodyPr>
            <a:noAutofit/>
          </a:bodyPr>
          <a:lstStyle/>
          <a:p>
            <a:r>
              <a:rPr lang="da-DK" sz="5400" dirty="0" smtClean="0"/>
              <a:t/>
            </a:r>
            <a:br>
              <a:rPr lang="da-DK" sz="5400" dirty="0" smtClean="0"/>
            </a:br>
            <a:r>
              <a:rPr lang="da-DK" sz="5400" dirty="0" smtClean="0"/>
              <a:t> Ledelse af en moderne offentlig organisation </a:t>
            </a:r>
          </a:p>
        </p:txBody>
      </p:sp>
      <p:sp>
        <p:nvSpPr>
          <p:cNvPr id="6" name="Tekstboks 5"/>
          <p:cNvSpPr txBox="1"/>
          <p:nvPr/>
        </p:nvSpPr>
        <p:spPr>
          <a:xfrm>
            <a:off x="827584" y="4653137"/>
            <a:ext cx="5472608" cy="1107996"/>
          </a:xfrm>
          <a:prstGeom prst="rect">
            <a:avLst/>
          </a:prstGeom>
          <a:noFill/>
        </p:spPr>
        <p:txBody>
          <a:bodyPr wrap="square" rtlCol="0">
            <a:spAutoFit/>
          </a:bodyPr>
          <a:lstStyle/>
          <a:p>
            <a:endParaRPr lang="da-DK" dirty="0" smtClean="0"/>
          </a:p>
          <a:p>
            <a:r>
              <a:rPr lang="da-DK" dirty="0" smtClean="0"/>
              <a:t>Kommunaldirektør Frank E. Andersen</a:t>
            </a:r>
          </a:p>
          <a:p>
            <a:r>
              <a:rPr lang="da-DK" sz="1400" i="1" dirty="0" smtClean="0">
                <a:solidFill>
                  <a:schemeClr val="bg1">
                    <a:lumMod val="50000"/>
                  </a:schemeClr>
                </a:solidFill>
              </a:rPr>
              <a:t>Årsmøde i ledersektionen, 5. april 2018</a:t>
            </a:r>
          </a:p>
          <a:p>
            <a:endParaRPr lang="da-DK" sz="1600" dirty="0" smtClean="0"/>
          </a:p>
        </p:txBody>
      </p:sp>
      <p:pic>
        <p:nvPicPr>
          <p:cNvPr id="1026" name="Picture 2"/>
          <p:cNvPicPr>
            <a:picLocks noChangeAspect="1" noChangeArrowheads="1"/>
          </p:cNvPicPr>
          <p:nvPr/>
        </p:nvPicPr>
        <p:blipFill>
          <a:blip r:embed="rId3" cstate="print"/>
          <a:srcRect/>
          <a:stretch>
            <a:fillRect/>
          </a:stretch>
        </p:blipFill>
        <p:spPr bwMode="auto">
          <a:xfrm>
            <a:off x="5580112" y="4725144"/>
            <a:ext cx="3076575"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p:cNvSpPr txBox="1"/>
          <p:nvPr/>
        </p:nvSpPr>
        <p:spPr>
          <a:xfrm>
            <a:off x="5594234" y="1627667"/>
            <a:ext cx="3429818" cy="4685898"/>
          </a:xfrm>
          <a:prstGeom prst="rect">
            <a:avLst/>
          </a:prstGeom>
          <a:noFill/>
          <a:ln>
            <a:solidFill>
              <a:srgbClr val="0070C0"/>
            </a:solidFill>
          </a:ln>
        </p:spPr>
        <p:txBody>
          <a:bodyPr wrap="square" rtlCol="0">
            <a:spAutoFit/>
          </a:bodyPr>
          <a:lstStyle/>
          <a:p>
            <a:r>
              <a:rPr lang="da-DK" sz="2400" dirty="0" smtClean="0">
                <a:latin typeface="+mj-lt"/>
              </a:rPr>
              <a:t>Formål</a:t>
            </a:r>
            <a:endParaRPr lang="da-DK" sz="2400" dirty="0">
              <a:latin typeface="+mj-lt"/>
            </a:endParaRPr>
          </a:p>
          <a:p>
            <a:endParaRPr lang="da-DK" dirty="0">
              <a:latin typeface="+mj-lt"/>
            </a:endParaRPr>
          </a:p>
          <a:p>
            <a:pPr marL="342900" indent="-342900">
              <a:spcAft>
                <a:spcPts val="900"/>
              </a:spcAft>
              <a:buFont typeface="Arial" panose="020B0604020202020204" pitchFamily="34" charset="0"/>
              <a:buChar char="•"/>
            </a:pPr>
            <a:r>
              <a:rPr lang="da-DK" dirty="0" smtClean="0">
                <a:latin typeface="+mj-lt"/>
              </a:rPr>
              <a:t>Medskaber </a:t>
            </a:r>
            <a:r>
              <a:rPr lang="da-DK" dirty="0">
                <a:latin typeface="+mj-lt"/>
              </a:rPr>
              <a:t>af den strategiske retning</a:t>
            </a:r>
          </a:p>
          <a:p>
            <a:pPr marL="342900" indent="-342900">
              <a:spcAft>
                <a:spcPts val="900"/>
              </a:spcAft>
              <a:buFont typeface="Arial" panose="020B0604020202020204" pitchFamily="34" charset="0"/>
              <a:buChar char="•"/>
            </a:pPr>
            <a:r>
              <a:rPr lang="da-DK" dirty="0" smtClean="0">
                <a:latin typeface="+mj-lt"/>
              </a:rPr>
              <a:t>Vælge</a:t>
            </a:r>
            <a:r>
              <a:rPr lang="da-DK" dirty="0">
                <a:latin typeface="+mj-lt"/>
              </a:rPr>
              <a:t>, prioritere og </a:t>
            </a:r>
            <a:r>
              <a:rPr lang="da-DK" dirty="0" err="1">
                <a:latin typeface="+mj-lt"/>
              </a:rPr>
              <a:t>samdefinere</a:t>
            </a:r>
            <a:r>
              <a:rPr lang="da-DK" dirty="0">
                <a:latin typeface="+mj-lt"/>
              </a:rPr>
              <a:t> de vigtigste fælles opgaver, samt at bemande med ressourcer og kompetencer</a:t>
            </a:r>
          </a:p>
          <a:p>
            <a:pPr marL="342900" indent="-342900">
              <a:spcAft>
                <a:spcPts val="900"/>
              </a:spcAft>
              <a:buFont typeface="Arial" panose="020B0604020202020204" pitchFamily="34" charset="0"/>
              <a:buChar char="•"/>
            </a:pPr>
            <a:r>
              <a:rPr lang="da-DK" dirty="0" smtClean="0">
                <a:latin typeface="+mj-lt"/>
              </a:rPr>
              <a:t>Få </a:t>
            </a:r>
            <a:r>
              <a:rPr lang="da-DK" dirty="0">
                <a:latin typeface="+mj-lt"/>
              </a:rPr>
              <a:t>hele organisationen med i strategien, at bringe virkelighed ind i strategien og gøre strategien virkelig</a:t>
            </a:r>
          </a:p>
          <a:p>
            <a:pPr marL="342900" indent="-342900">
              <a:spcAft>
                <a:spcPts val="900"/>
              </a:spcAft>
              <a:buFont typeface="Arial" panose="020B0604020202020204" pitchFamily="34" charset="0"/>
              <a:buChar char="•"/>
            </a:pPr>
            <a:r>
              <a:rPr lang="da-DK" dirty="0" smtClean="0">
                <a:latin typeface="+mj-lt"/>
              </a:rPr>
              <a:t>Ledelsesudvikling </a:t>
            </a:r>
            <a:r>
              <a:rPr lang="da-DK" dirty="0">
                <a:latin typeface="+mj-lt"/>
              </a:rPr>
              <a:t>gennem udvikling af ledelsesforståelsen og chef/lederrollen </a:t>
            </a:r>
          </a:p>
        </p:txBody>
      </p:sp>
      <p:sp>
        <p:nvSpPr>
          <p:cNvPr id="3" name="Tekstfelt 2"/>
          <p:cNvSpPr txBox="1"/>
          <p:nvPr/>
        </p:nvSpPr>
        <p:spPr>
          <a:xfrm>
            <a:off x="649485" y="955586"/>
            <a:ext cx="2480166" cy="954107"/>
          </a:xfrm>
          <a:prstGeom prst="rect">
            <a:avLst/>
          </a:prstGeom>
          <a:noFill/>
        </p:spPr>
        <p:txBody>
          <a:bodyPr wrap="none" rtlCol="0">
            <a:spAutoFit/>
          </a:bodyPr>
          <a:lstStyle/>
          <a:p>
            <a:r>
              <a:rPr lang="da-DK" sz="2800" dirty="0"/>
              <a:t>CHEFFORUM</a:t>
            </a:r>
          </a:p>
          <a:p>
            <a:endParaRPr lang="da-DK" sz="2800" dirty="0"/>
          </a:p>
        </p:txBody>
      </p:sp>
      <p:sp>
        <p:nvSpPr>
          <p:cNvPr id="6" name="Cirkulær pil 5"/>
          <p:cNvSpPr/>
          <p:nvPr/>
        </p:nvSpPr>
        <p:spPr>
          <a:xfrm>
            <a:off x="1043608" y="1553719"/>
            <a:ext cx="2241919" cy="2186065"/>
          </a:xfrm>
          <a:prstGeom prst="circularArrow">
            <a:avLst>
              <a:gd name="adj1" fmla="val 10980"/>
              <a:gd name="adj2" fmla="val 1142322"/>
              <a:gd name="adj3" fmla="val 4500000"/>
              <a:gd name="adj4" fmla="val 10800000"/>
              <a:gd name="adj5" fmla="val 12500"/>
            </a:avLst>
          </a:prstGeom>
          <a:solidFill>
            <a:srgbClr val="FFC00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grpSp>
        <p:nvGrpSpPr>
          <p:cNvPr id="2" name="Gruppe 6"/>
          <p:cNvGrpSpPr/>
          <p:nvPr/>
        </p:nvGrpSpPr>
        <p:grpSpPr>
          <a:xfrm>
            <a:off x="1509109" y="2198546"/>
            <a:ext cx="1353030" cy="775332"/>
            <a:chOff x="4123278" y="1757350"/>
            <a:chExt cx="1353030" cy="775332"/>
          </a:xfrm>
        </p:grpSpPr>
        <p:sp>
          <p:nvSpPr>
            <p:cNvPr id="16" name="Rektangel 15"/>
            <p:cNvSpPr/>
            <p:nvPr/>
          </p:nvSpPr>
          <p:spPr>
            <a:xfrm>
              <a:off x="4123278" y="1757350"/>
              <a:ext cx="1353030" cy="7753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ktangel 16"/>
            <p:cNvSpPr/>
            <p:nvPr/>
          </p:nvSpPr>
          <p:spPr>
            <a:xfrm>
              <a:off x="4123278" y="1757350"/>
              <a:ext cx="1353030" cy="7753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a-DK" sz="1400" kern="1200" dirty="0" smtClean="0">
                  <a:solidFill>
                    <a:schemeClr val="tx1"/>
                  </a:solidFill>
                </a:rPr>
                <a:t>Koordinering og tilpasning</a:t>
              </a:r>
              <a:endParaRPr lang="da-DK" sz="1400" kern="1200" dirty="0">
                <a:solidFill>
                  <a:schemeClr val="tx1"/>
                </a:solidFill>
              </a:endParaRPr>
            </a:p>
          </p:txBody>
        </p:sp>
      </p:grpSp>
      <p:sp>
        <p:nvSpPr>
          <p:cNvPr id="8" name="Figur 7"/>
          <p:cNvSpPr/>
          <p:nvPr/>
        </p:nvSpPr>
        <p:spPr>
          <a:xfrm>
            <a:off x="423894" y="2825890"/>
            <a:ext cx="2259588" cy="2168868"/>
          </a:xfrm>
          <a:prstGeom prst="leftCircularArrow">
            <a:avLst>
              <a:gd name="adj1" fmla="val 10980"/>
              <a:gd name="adj2" fmla="val 1142322"/>
              <a:gd name="adj3" fmla="val 6300000"/>
              <a:gd name="adj4" fmla="val 18900000"/>
              <a:gd name="adj5" fmla="val 12500"/>
            </a:avLst>
          </a:prstGeom>
          <a:solidFill>
            <a:srgbClr val="0070C0"/>
          </a:solidFill>
        </p:spPr>
        <p:style>
          <a:lnRef idx="2">
            <a:schemeClr val="lt1">
              <a:hueOff val="0"/>
              <a:satOff val="0"/>
              <a:lumOff val="0"/>
              <a:alphaOff val="0"/>
            </a:schemeClr>
          </a:lnRef>
          <a:fillRef idx="1">
            <a:scrgbClr r="0" g="0" b="0"/>
          </a:fillRef>
          <a:effectRef idx="0">
            <a:schemeClr val="accent5">
              <a:hueOff val="5479987"/>
              <a:satOff val="-11477"/>
              <a:lumOff val="-5980"/>
              <a:alphaOff val="0"/>
            </a:schemeClr>
          </a:effectRef>
          <a:fontRef idx="minor">
            <a:schemeClr val="lt1"/>
          </a:fontRef>
        </p:style>
      </p:sp>
      <p:grpSp>
        <p:nvGrpSpPr>
          <p:cNvPr id="5" name="Gruppe 8"/>
          <p:cNvGrpSpPr/>
          <p:nvPr/>
        </p:nvGrpSpPr>
        <p:grpSpPr>
          <a:xfrm>
            <a:off x="947644" y="3422127"/>
            <a:ext cx="1179283" cy="775332"/>
            <a:chOff x="3561813" y="2980931"/>
            <a:chExt cx="1179283" cy="775332"/>
          </a:xfrm>
        </p:grpSpPr>
        <p:sp>
          <p:nvSpPr>
            <p:cNvPr id="14" name="Rektangel 13"/>
            <p:cNvSpPr/>
            <p:nvPr/>
          </p:nvSpPr>
          <p:spPr>
            <a:xfrm>
              <a:off x="3561813" y="2980931"/>
              <a:ext cx="1179283" cy="7753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ktangel 14"/>
            <p:cNvSpPr/>
            <p:nvPr/>
          </p:nvSpPr>
          <p:spPr>
            <a:xfrm>
              <a:off x="3561813" y="2980931"/>
              <a:ext cx="1179283" cy="7753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a-DK" sz="1400" kern="1200" dirty="0" smtClean="0">
                  <a:solidFill>
                    <a:schemeClr val="tx1"/>
                  </a:solidFill>
                </a:rPr>
                <a:t>Strategi og prioritering</a:t>
              </a:r>
              <a:endParaRPr lang="da-DK" sz="1400" kern="1200" dirty="0">
                <a:solidFill>
                  <a:schemeClr val="tx1"/>
                </a:solidFill>
              </a:endParaRPr>
            </a:p>
          </p:txBody>
        </p:sp>
      </p:grpSp>
      <p:sp>
        <p:nvSpPr>
          <p:cNvPr id="10" name="Blokbue 9"/>
          <p:cNvSpPr/>
          <p:nvPr/>
        </p:nvSpPr>
        <p:spPr>
          <a:xfrm>
            <a:off x="1200617" y="4225457"/>
            <a:ext cx="1929034" cy="1841689"/>
          </a:xfrm>
          <a:prstGeom prst="blockArc">
            <a:avLst>
              <a:gd name="adj1" fmla="val 13500000"/>
              <a:gd name="adj2" fmla="val 10800000"/>
              <a:gd name="adj3" fmla="val 12740"/>
            </a:avLst>
          </a:prstGeom>
          <a:solidFill>
            <a:srgbClr val="00B050"/>
          </a:solidFill>
        </p:spPr>
        <p:style>
          <a:lnRef idx="2">
            <a:schemeClr val="lt1">
              <a:hueOff val="0"/>
              <a:satOff val="0"/>
              <a:lumOff val="0"/>
              <a:alphaOff val="0"/>
            </a:schemeClr>
          </a:lnRef>
          <a:fillRef idx="1">
            <a:scrgbClr r="0" g="0" b="0"/>
          </a:fillRef>
          <a:effectRef idx="0">
            <a:schemeClr val="accent5">
              <a:hueOff val="10959974"/>
              <a:satOff val="-22954"/>
              <a:lumOff val="-11960"/>
              <a:alphaOff val="0"/>
            </a:schemeClr>
          </a:effectRef>
          <a:fontRef idx="minor">
            <a:schemeClr val="lt1"/>
          </a:fontRef>
        </p:style>
      </p:sp>
      <p:grpSp>
        <p:nvGrpSpPr>
          <p:cNvPr id="7" name="Gruppe 10"/>
          <p:cNvGrpSpPr/>
          <p:nvPr/>
        </p:nvGrpSpPr>
        <p:grpSpPr>
          <a:xfrm>
            <a:off x="1632502" y="4755302"/>
            <a:ext cx="1093635" cy="775332"/>
            <a:chOff x="4246671" y="4314106"/>
            <a:chExt cx="1093635" cy="775332"/>
          </a:xfrm>
        </p:grpSpPr>
        <p:sp>
          <p:nvSpPr>
            <p:cNvPr id="12" name="Rektangel 11"/>
            <p:cNvSpPr/>
            <p:nvPr/>
          </p:nvSpPr>
          <p:spPr>
            <a:xfrm>
              <a:off x="4246671" y="4314106"/>
              <a:ext cx="1093635" cy="7753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ktangel 12"/>
            <p:cNvSpPr/>
            <p:nvPr/>
          </p:nvSpPr>
          <p:spPr>
            <a:xfrm>
              <a:off x="4246671" y="4314106"/>
              <a:ext cx="1093635" cy="7753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a-DK" sz="1400" kern="1200" dirty="0" smtClean="0">
                  <a:solidFill>
                    <a:schemeClr val="tx1"/>
                  </a:solidFill>
                </a:rPr>
                <a:t>Tværgående opgaver og bilaterale drøftelser</a:t>
              </a:r>
            </a:p>
          </p:txBody>
        </p:sp>
      </p:grpSp>
      <p:sp>
        <p:nvSpPr>
          <p:cNvPr id="21" name="Afrundet rektangel 20"/>
          <p:cNvSpPr/>
          <p:nvPr/>
        </p:nvSpPr>
        <p:spPr>
          <a:xfrm>
            <a:off x="3227534" y="4316085"/>
            <a:ext cx="1751681" cy="43921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t" anchorCtr="0"/>
          <a:lstStyle/>
          <a:p>
            <a:pPr>
              <a:spcAft>
                <a:spcPts val="900"/>
              </a:spcAft>
            </a:pPr>
            <a:r>
              <a:rPr lang="da-DK" sz="1200" b="1" dirty="0" smtClean="0">
                <a:latin typeface="+mj-lt"/>
              </a:rPr>
              <a:t>Horisontalt i fleksible organiseringer</a:t>
            </a:r>
            <a:endParaRPr lang="da-DK" sz="1200" b="1" dirty="0">
              <a:latin typeface="+mj-lt"/>
            </a:endParaRPr>
          </a:p>
          <a:p>
            <a:pPr>
              <a:spcAft>
                <a:spcPts val="900"/>
              </a:spcAft>
            </a:pPr>
            <a:endParaRPr lang="da-DK" dirty="0">
              <a:latin typeface="+mj-lt"/>
            </a:endParaRPr>
          </a:p>
          <a:p>
            <a:pPr algn="ctr"/>
            <a:endParaRPr lang="da-DK" dirty="0"/>
          </a:p>
        </p:txBody>
      </p:sp>
      <p:sp>
        <p:nvSpPr>
          <p:cNvPr id="22" name="Afrundet rektangel 21"/>
          <p:cNvSpPr/>
          <p:nvPr/>
        </p:nvSpPr>
        <p:spPr>
          <a:xfrm>
            <a:off x="3207232" y="3035013"/>
            <a:ext cx="1726604" cy="3871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t" anchorCtr="0"/>
          <a:lstStyle/>
          <a:p>
            <a:pPr>
              <a:spcAft>
                <a:spcPts val="900"/>
              </a:spcAft>
            </a:pPr>
            <a:r>
              <a:rPr lang="da-DK" sz="1200" b="1" dirty="0">
                <a:latin typeface="+mj-lt"/>
              </a:rPr>
              <a:t>V</a:t>
            </a:r>
            <a:r>
              <a:rPr lang="da-DK" sz="1200" b="1" dirty="0" smtClean="0">
                <a:latin typeface="+mj-lt"/>
              </a:rPr>
              <a:t>ertikalt </a:t>
            </a:r>
            <a:r>
              <a:rPr lang="da-DK" sz="1200" b="1" dirty="0">
                <a:latin typeface="+mj-lt"/>
              </a:rPr>
              <a:t>i </a:t>
            </a:r>
            <a:r>
              <a:rPr lang="da-DK" sz="1200" b="1" dirty="0" smtClean="0">
                <a:latin typeface="+mj-lt"/>
              </a:rPr>
              <a:t>chefgrupperegi</a:t>
            </a:r>
            <a:endParaRPr lang="da-DK" sz="1200" b="1" dirty="0">
              <a:latin typeface="+mj-lt"/>
            </a:endParaRPr>
          </a:p>
        </p:txBody>
      </p:sp>
      <p:sp>
        <p:nvSpPr>
          <p:cNvPr id="23" name="Afrundet rektangel 22"/>
          <p:cNvSpPr/>
          <p:nvPr/>
        </p:nvSpPr>
        <p:spPr>
          <a:xfrm>
            <a:off x="3221311" y="3693947"/>
            <a:ext cx="1757904" cy="43275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Ins="27000" rtlCol="0" anchor="t" anchorCtr="0"/>
          <a:lstStyle/>
          <a:p>
            <a:pPr>
              <a:spcAft>
                <a:spcPts val="900"/>
              </a:spcAft>
            </a:pPr>
            <a:r>
              <a:rPr lang="da-DK" sz="1200" b="1" dirty="0" smtClean="0">
                <a:latin typeface="+mj-lt"/>
              </a:rPr>
              <a:t>Fælles </a:t>
            </a:r>
            <a:r>
              <a:rPr lang="da-DK" sz="1200" b="1" dirty="0">
                <a:latin typeface="+mj-lt"/>
              </a:rPr>
              <a:t>strategi og </a:t>
            </a:r>
            <a:r>
              <a:rPr lang="da-DK" sz="1200" b="1" dirty="0" smtClean="0">
                <a:latin typeface="+mj-lt"/>
              </a:rPr>
              <a:t>beslutninger</a:t>
            </a:r>
            <a:endParaRPr lang="da-DK" sz="1200" b="1" dirty="0" smtClean="0">
              <a:solidFill>
                <a:schemeClr val="bg1"/>
              </a:solidFill>
              <a:latin typeface="+mj-lt"/>
            </a:endParaRPr>
          </a:p>
        </p:txBody>
      </p:sp>
      <p:sp>
        <p:nvSpPr>
          <p:cNvPr id="24" name="Rektangel 23"/>
          <p:cNvSpPr/>
          <p:nvPr/>
        </p:nvSpPr>
        <p:spPr>
          <a:xfrm>
            <a:off x="3115367" y="4883498"/>
            <a:ext cx="2107343" cy="1600438"/>
          </a:xfrm>
          <a:prstGeom prst="rect">
            <a:avLst/>
          </a:prstGeom>
        </p:spPr>
        <p:txBody>
          <a:bodyPr wrap="square">
            <a:spAutoFit/>
          </a:bodyPr>
          <a:lstStyle/>
          <a:p>
            <a:pPr marL="285750" indent="-285750">
              <a:buFont typeface="Arial" panose="020B0604020202020204" pitchFamily="34" charset="0"/>
              <a:buChar char="•"/>
            </a:pPr>
            <a:r>
              <a:rPr lang="da-DK" sz="1400" dirty="0" smtClean="0"/>
              <a:t>Hver anden tirsdag </a:t>
            </a:r>
          </a:p>
          <a:p>
            <a:pPr marL="285750" indent="-285750">
              <a:buFont typeface="Arial" panose="020B0604020202020204" pitchFamily="34" charset="0"/>
              <a:buChar char="•"/>
            </a:pPr>
            <a:r>
              <a:rPr lang="da-DK" sz="1400" dirty="0" smtClean="0"/>
              <a:t>kl. </a:t>
            </a:r>
            <a:r>
              <a:rPr lang="da-DK" sz="1400" dirty="0"/>
              <a:t>9-12</a:t>
            </a:r>
          </a:p>
          <a:p>
            <a:pPr marL="285750" indent="-285750">
              <a:buFont typeface="Arial" panose="020B0604020202020204" pitchFamily="34" charset="0"/>
              <a:buChar char="•"/>
            </a:pPr>
            <a:r>
              <a:rPr lang="da-DK" sz="1400" dirty="0" smtClean="0"/>
              <a:t>Fleksibel mødestruktur efter </a:t>
            </a:r>
            <a:r>
              <a:rPr lang="da-DK" sz="1400" dirty="0"/>
              <a:t>af opgaven </a:t>
            </a:r>
          </a:p>
          <a:p>
            <a:pPr marL="285750" indent="-285750">
              <a:buFont typeface="Arial" panose="020B0604020202020204" pitchFamily="34" charset="0"/>
              <a:buChar char="•"/>
            </a:pPr>
            <a:r>
              <a:rPr lang="da-DK" sz="1400" dirty="0" smtClean="0"/>
              <a:t>Opgaven </a:t>
            </a:r>
            <a:r>
              <a:rPr lang="da-DK" sz="1400" dirty="0"/>
              <a:t>sætter holdet</a:t>
            </a:r>
          </a:p>
        </p:txBody>
      </p:sp>
      <p:grpSp>
        <p:nvGrpSpPr>
          <p:cNvPr id="9" name="Gruppe 24"/>
          <p:cNvGrpSpPr/>
          <p:nvPr/>
        </p:nvGrpSpPr>
        <p:grpSpPr>
          <a:xfrm>
            <a:off x="7452320" y="151936"/>
            <a:ext cx="1300581" cy="1300581"/>
            <a:chOff x="2845751" y="1582662"/>
            <a:chExt cx="1300581" cy="1300581"/>
          </a:xfrm>
        </p:grpSpPr>
        <p:sp>
          <p:nvSpPr>
            <p:cNvPr id="26" name="Ellipse 25"/>
            <p:cNvSpPr/>
            <p:nvPr/>
          </p:nvSpPr>
          <p:spPr>
            <a:xfrm>
              <a:off x="2845751" y="1582662"/>
              <a:ext cx="1300581" cy="1300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Ellipse 4"/>
            <p:cNvSpPr/>
            <p:nvPr/>
          </p:nvSpPr>
          <p:spPr>
            <a:xfrm>
              <a:off x="3036217" y="1773128"/>
              <a:ext cx="919649" cy="91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Administrativt</a:t>
              </a:r>
              <a:endParaRPr lang="da-DK" sz="1100" kern="1200" dirty="0">
                <a:solidFill>
                  <a:schemeClr val="tx1">
                    <a:lumMod val="95000"/>
                    <a:lumOff val="5000"/>
                  </a:schemeClr>
                </a:solidFill>
              </a:endParaRPr>
            </a:p>
          </p:txBody>
        </p:sp>
      </p:grpSp>
    </p:spTree>
    <p:extLst>
      <p:ext uri="{BB962C8B-B14F-4D97-AF65-F5344CB8AC3E}">
        <p14:creationId xmlns:p14="http://schemas.microsoft.com/office/powerpoint/2010/main" xmlns="" val="428570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593755" y="945186"/>
            <a:ext cx="8568952" cy="5878532"/>
          </a:xfrm>
          <a:prstGeom prst="rect">
            <a:avLst/>
          </a:prstGeom>
          <a:noFill/>
        </p:spPr>
        <p:txBody>
          <a:bodyPr wrap="square" rtlCol="0">
            <a:spAutoFit/>
          </a:bodyPr>
          <a:lstStyle/>
          <a:p>
            <a:r>
              <a:rPr lang="da-DK" sz="3200" b="1" dirty="0" smtClean="0"/>
              <a:t>Tværfaglige ledelsesnetværk i 2017 </a:t>
            </a:r>
          </a:p>
          <a:p>
            <a:endParaRPr lang="da-DK" sz="2400" dirty="0"/>
          </a:p>
          <a:p>
            <a:pPr marL="342900" indent="-342900">
              <a:buFont typeface="Arial" panose="020B0604020202020204" pitchFamily="34" charset="0"/>
              <a:buChar char="•"/>
            </a:pPr>
            <a:r>
              <a:rPr lang="da-DK" sz="2000" dirty="0"/>
              <a:t>4 netværksmøder med fokus </a:t>
            </a:r>
            <a:r>
              <a:rPr lang="da-DK" sz="2000" dirty="0" smtClean="0"/>
              <a:t>på: </a:t>
            </a:r>
            <a:endParaRPr lang="da-DK" sz="2000" dirty="0"/>
          </a:p>
          <a:p>
            <a:pPr marL="914400" lvl="1" indent="-457200">
              <a:buFont typeface="Arial" panose="020B0604020202020204" pitchFamily="34" charset="0"/>
              <a:buChar char="•"/>
            </a:pPr>
            <a:r>
              <a:rPr lang="da-DK" dirty="0" smtClean="0"/>
              <a:t>Fremme </a:t>
            </a:r>
            <a:r>
              <a:rPr lang="da-DK" dirty="0"/>
              <a:t>tværfaglige fællesskaber og opgaveløsning ved at bringe lokal viden, kompetencer og ressourcer i </a:t>
            </a:r>
            <a:r>
              <a:rPr lang="da-DK" dirty="0" smtClean="0"/>
              <a:t>spil</a:t>
            </a:r>
          </a:p>
          <a:p>
            <a:pPr marL="914400" lvl="1" indent="-457200">
              <a:buFont typeface="Arial" panose="020B0604020202020204" pitchFamily="34" charset="0"/>
              <a:buChar char="•"/>
            </a:pPr>
            <a:r>
              <a:rPr lang="da-DK" dirty="0" smtClean="0"/>
              <a:t>Styrke </a:t>
            </a:r>
            <a:r>
              <a:rPr lang="da-DK" dirty="0"/>
              <a:t>handlekraft tæt på borgerne gennem dialog om strategien  </a:t>
            </a:r>
          </a:p>
          <a:p>
            <a:pPr algn="ctr"/>
            <a:r>
              <a:rPr lang="da-DK" dirty="0"/>
              <a:t>- fælles retning, oversættelse og forankring</a:t>
            </a:r>
          </a:p>
          <a:p>
            <a:pPr lvl="2"/>
            <a:endParaRPr lang="da-DK" sz="2000" dirty="0" smtClean="0"/>
          </a:p>
          <a:p>
            <a:pPr marL="342900" indent="-342900">
              <a:buFont typeface="Arial" panose="020B0604020202020204" pitchFamily="34" charset="0"/>
              <a:buChar char="•"/>
            </a:pPr>
            <a:r>
              <a:rPr lang="da-DK" sz="2000" dirty="0" smtClean="0"/>
              <a:t>Etablering af pop-op-netværk med opgaven i fokus – opgaven sætter holdet</a:t>
            </a:r>
          </a:p>
          <a:p>
            <a:pPr lvl="1"/>
            <a:r>
              <a:rPr lang="da-DK" sz="2000" dirty="0" smtClean="0"/>
              <a:t> </a:t>
            </a:r>
          </a:p>
          <a:p>
            <a:pPr marL="342900" indent="-342900">
              <a:buFont typeface="Arial" panose="020B0604020202020204" pitchFamily="34" charset="0"/>
              <a:buChar char="•"/>
            </a:pPr>
            <a:r>
              <a:rPr lang="da-DK" sz="2000" dirty="0" smtClean="0"/>
              <a:t>Alle </a:t>
            </a:r>
            <a:r>
              <a:rPr lang="da-DK" sz="2000" dirty="0"/>
              <a:t>ledere med </a:t>
            </a:r>
            <a:r>
              <a:rPr lang="da-DK" sz="2000" dirty="0" smtClean="0"/>
              <a:t>personaleansvar</a:t>
            </a:r>
          </a:p>
          <a:p>
            <a:pPr marL="342900" indent="-342900">
              <a:buFont typeface="Arial" panose="020B0604020202020204" pitchFamily="34" charset="0"/>
              <a:buChar char="•"/>
            </a:pPr>
            <a:endParaRPr lang="da-DK" sz="2000" b="1" dirty="0" smtClean="0"/>
          </a:p>
          <a:p>
            <a:pPr marL="342900" indent="-342900">
              <a:buFont typeface="Arial" panose="020B0604020202020204" pitchFamily="34" charset="0"/>
              <a:buChar char="•"/>
            </a:pPr>
            <a:r>
              <a:rPr lang="da-DK" sz="2000" dirty="0" smtClean="0"/>
              <a:t>Hvert netværk koordineres af en chef, en leder og en understøttende medarbejder</a:t>
            </a:r>
          </a:p>
          <a:p>
            <a:pPr lvl="1"/>
            <a:endParaRPr lang="da-DK" sz="2000" b="1" dirty="0"/>
          </a:p>
          <a:p>
            <a:pPr lvl="1"/>
            <a:endParaRPr lang="da-DK" sz="2400" dirty="0"/>
          </a:p>
          <a:p>
            <a:pPr lvl="1"/>
            <a:endParaRPr lang="da-DK" sz="2400" dirty="0"/>
          </a:p>
        </p:txBody>
      </p:sp>
      <p:grpSp>
        <p:nvGrpSpPr>
          <p:cNvPr id="2" name="Gruppe 5"/>
          <p:cNvGrpSpPr/>
          <p:nvPr/>
        </p:nvGrpSpPr>
        <p:grpSpPr>
          <a:xfrm>
            <a:off x="7753663" y="206066"/>
            <a:ext cx="1300581" cy="1300581"/>
            <a:chOff x="2845751" y="1582662"/>
            <a:chExt cx="1300581" cy="1300581"/>
          </a:xfrm>
        </p:grpSpPr>
        <p:sp>
          <p:nvSpPr>
            <p:cNvPr id="7" name="Ellipse 6"/>
            <p:cNvSpPr/>
            <p:nvPr/>
          </p:nvSpPr>
          <p:spPr>
            <a:xfrm>
              <a:off x="2845751" y="1582662"/>
              <a:ext cx="1300581" cy="1300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Ellipse 4"/>
            <p:cNvSpPr/>
            <p:nvPr/>
          </p:nvSpPr>
          <p:spPr>
            <a:xfrm>
              <a:off x="3036217" y="1773128"/>
              <a:ext cx="919649" cy="91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Administrativt</a:t>
              </a:r>
              <a:endParaRPr lang="da-DK" sz="1100" kern="1200" dirty="0">
                <a:solidFill>
                  <a:schemeClr val="tx1">
                    <a:lumMod val="95000"/>
                    <a:lumOff val="5000"/>
                  </a:schemeClr>
                </a:solidFill>
              </a:endParaRPr>
            </a:p>
          </p:txBody>
        </p:sp>
      </p:grpSp>
      <p:sp>
        <p:nvSpPr>
          <p:cNvPr id="10" name="Tekstfelt 9"/>
          <p:cNvSpPr txBox="1"/>
          <p:nvPr/>
        </p:nvSpPr>
        <p:spPr>
          <a:xfrm>
            <a:off x="5691896" y="5877272"/>
            <a:ext cx="2362622" cy="276999"/>
          </a:xfrm>
          <a:prstGeom prst="rect">
            <a:avLst/>
          </a:prstGeom>
          <a:noFill/>
        </p:spPr>
        <p:txBody>
          <a:bodyPr wrap="square" rtlCol="0">
            <a:spAutoFit/>
          </a:bodyPr>
          <a:lstStyle/>
          <a:p>
            <a:pPr algn="ctr"/>
            <a:r>
              <a:rPr lang="da-DK" sz="1200" b="1" dirty="0">
                <a:solidFill>
                  <a:schemeClr val="bg1">
                    <a:lumMod val="50000"/>
                  </a:schemeClr>
                </a:solidFill>
                <a:latin typeface="+mj-lt"/>
              </a:rPr>
              <a:t>Opgaven i centrum</a:t>
            </a:r>
          </a:p>
        </p:txBody>
      </p:sp>
      <p:sp>
        <p:nvSpPr>
          <p:cNvPr id="11" name="Nedadbuet pil 10"/>
          <p:cNvSpPr/>
          <p:nvPr/>
        </p:nvSpPr>
        <p:spPr>
          <a:xfrm>
            <a:off x="5776579" y="5546127"/>
            <a:ext cx="2277939" cy="403153"/>
          </a:xfrm>
          <a:prstGeom prst="curved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2" name="Nedadbuet pil 11"/>
          <p:cNvSpPr/>
          <p:nvPr/>
        </p:nvSpPr>
        <p:spPr>
          <a:xfrm rot="10800000">
            <a:off x="5754572" y="6237312"/>
            <a:ext cx="2277938" cy="375764"/>
          </a:xfrm>
          <a:prstGeom prst="curved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pic>
        <p:nvPicPr>
          <p:cNvPr id="13" name="Billede 12"/>
          <p:cNvPicPr>
            <a:picLocks noChangeAspect="1"/>
          </p:cNvPicPr>
          <p:nvPr/>
        </p:nvPicPr>
        <p:blipFill>
          <a:blip r:embed="rId3" cstate="print">
            <a:clrChange>
              <a:clrFrom>
                <a:srgbClr val="F7F7F7"/>
              </a:clrFrom>
              <a:clrTo>
                <a:srgbClr val="F7F7F7">
                  <a:alpha val="0"/>
                </a:srgbClr>
              </a:clrTo>
            </a:clrChange>
          </a:blip>
          <a:stretch>
            <a:fillRect/>
          </a:stretch>
        </p:blipFill>
        <p:spPr>
          <a:xfrm>
            <a:off x="7397739" y="5831495"/>
            <a:ext cx="563231" cy="527088"/>
          </a:xfrm>
          <a:prstGeom prst="rect">
            <a:avLst/>
          </a:prstGeom>
        </p:spPr>
      </p:pic>
      <p:graphicFrame>
        <p:nvGraphicFramePr>
          <p:cNvPr id="14" name="Diagram 13"/>
          <p:cNvGraphicFramePr/>
          <p:nvPr>
            <p:extLst>
              <p:ext uri="{D42A27DB-BD31-4B8C-83A1-F6EECF244321}">
                <p14:modId xmlns:p14="http://schemas.microsoft.com/office/powerpoint/2010/main" xmlns="" val="3056108885"/>
              </p:ext>
            </p:extLst>
          </p:nvPr>
        </p:nvGraphicFramePr>
        <p:xfrm>
          <a:off x="5857715" y="5831495"/>
          <a:ext cx="438405" cy="4136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2" descr="Hjerte_20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032510" y="5831495"/>
            <a:ext cx="540471" cy="4778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kstfelt 15"/>
          <p:cNvSpPr txBox="1"/>
          <p:nvPr/>
        </p:nvSpPr>
        <p:spPr>
          <a:xfrm>
            <a:off x="7446988" y="5914125"/>
            <a:ext cx="1733524" cy="307777"/>
          </a:xfrm>
          <a:prstGeom prst="rect">
            <a:avLst/>
          </a:prstGeom>
          <a:noFill/>
        </p:spPr>
        <p:txBody>
          <a:bodyPr wrap="square" rtlCol="0">
            <a:spAutoFit/>
          </a:bodyPr>
          <a:lstStyle/>
          <a:p>
            <a:pPr algn="ctr"/>
            <a:r>
              <a:rPr lang="da-DK" sz="700" dirty="0">
                <a:solidFill>
                  <a:schemeClr val="bg1"/>
                </a:solidFill>
                <a:latin typeface="+mj-lt"/>
              </a:rPr>
              <a:t>Forskel </a:t>
            </a:r>
            <a:r>
              <a:rPr lang="da-DK" sz="700" dirty="0" smtClean="0">
                <a:solidFill>
                  <a:schemeClr val="bg1"/>
                </a:solidFill>
                <a:latin typeface="+mj-lt"/>
              </a:rPr>
              <a:t>for</a:t>
            </a:r>
          </a:p>
          <a:p>
            <a:pPr algn="ctr"/>
            <a:r>
              <a:rPr lang="da-DK" sz="700" dirty="0" smtClean="0">
                <a:solidFill>
                  <a:schemeClr val="bg1"/>
                </a:solidFill>
                <a:latin typeface="+mj-lt"/>
              </a:rPr>
              <a:t> </a:t>
            </a:r>
            <a:r>
              <a:rPr lang="da-DK" sz="700" dirty="0">
                <a:solidFill>
                  <a:schemeClr val="bg1"/>
                </a:solidFill>
                <a:latin typeface="+mj-lt"/>
              </a:rPr>
              <a:t>borgerne</a:t>
            </a:r>
          </a:p>
        </p:txBody>
      </p:sp>
    </p:spTree>
    <p:extLst>
      <p:ext uri="{BB962C8B-B14F-4D97-AF65-F5344CB8AC3E}">
        <p14:creationId xmlns:p14="http://schemas.microsoft.com/office/powerpoint/2010/main" xmlns="" val="874127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p:cNvSpPr txBox="1">
            <a:spLocks/>
          </p:cNvSpPr>
          <p:nvPr/>
        </p:nvSpPr>
        <p:spPr>
          <a:xfrm>
            <a:off x="683568" y="2060848"/>
            <a:ext cx="8208912" cy="65869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da-DK" sz="2000" dirty="0" smtClean="0"/>
          </a:p>
        </p:txBody>
      </p:sp>
      <p:sp>
        <p:nvSpPr>
          <p:cNvPr id="3" name="Tekstfelt 2"/>
          <p:cNvSpPr txBox="1"/>
          <p:nvPr/>
        </p:nvSpPr>
        <p:spPr>
          <a:xfrm>
            <a:off x="683568" y="3282887"/>
            <a:ext cx="644728" cy="276999"/>
          </a:xfrm>
          <a:prstGeom prst="rect">
            <a:avLst/>
          </a:prstGeom>
          <a:noFill/>
        </p:spPr>
        <p:txBody>
          <a:bodyPr wrap="none" rtlCol="0">
            <a:spAutoFit/>
          </a:bodyPr>
          <a:lstStyle/>
          <a:p>
            <a:r>
              <a:rPr lang="da-DK" sz="1200" dirty="0" smtClean="0">
                <a:solidFill>
                  <a:schemeClr val="bg1"/>
                </a:solidFill>
              </a:rPr>
              <a:t>Jan 14</a:t>
            </a:r>
            <a:endParaRPr lang="da-DK" sz="1200" dirty="0">
              <a:solidFill>
                <a:schemeClr val="bg1"/>
              </a:solidFill>
            </a:endParaRPr>
          </a:p>
        </p:txBody>
      </p:sp>
      <p:sp>
        <p:nvSpPr>
          <p:cNvPr id="6" name="Rektangel 5"/>
          <p:cNvSpPr/>
          <p:nvPr/>
        </p:nvSpPr>
        <p:spPr>
          <a:xfrm>
            <a:off x="755576" y="6188269"/>
            <a:ext cx="2304256" cy="6697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accent3">
                  <a:lumMod val="50000"/>
                </a:schemeClr>
              </a:solidFill>
            </a:endParaRPr>
          </a:p>
        </p:txBody>
      </p:sp>
      <p:sp>
        <p:nvSpPr>
          <p:cNvPr id="7" name="Titel 1"/>
          <p:cNvSpPr txBox="1">
            <a:spLocks/>
          </p:cNvSpPr>
          <p:nvPr/>
        </p:nvSpPr>
        <p:spPr bwMode="auto">
          <a:xfrm>
            <a:off x="2555776" y="2780928"/>
            <a:ext cx="4251450" cy="1479348"/>
          </a:xfrm>
          <a:prstGeom prst="ellipse">
            <a:avLst/>
          </a:prstGeom>
          <a:solidFill>
            <a:schemeClr val="bg1">
              <a:lumMod val="65000"/>
            </a:schemeClr>
          </a:solidFill>
          <a:ln>
            <a:noFill/>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3200">
                <a:solidFill>
                  <a:schemeClr val="dk1"/>
                </a:solidFill>
                <a:latin typeface="+mn-lt"/>
                <a:ea typeface="+mn-ea"/>
                <a:cs typeface="+mn-cs"/>
              </a:defRPr>
            </a:lvl1pPr>
            <a:lvl2pPr algn="l" rtl="0" fontAlgn="base">
              <a:spcBef>
                <a:spcPct val="0"/>
              </a:spcBef>
              <a:spcAft>
                <a:spcPct val="0"/>
              </a:spcAft>
              <a:defRPr>
                <a:solidFill>
                  <a:schemeClr val="dk1"/>
                </a:solidFill>
                <a:latin typeface="+mn-lt"/>
                <a:ea typeface="+mn-ea"/>
                <a:cs typeface="+mn-cs"/>
              </a:defRPr>
            </a:lvl2pPr>
            <a:lvl3pPr algn="l" rtl="0" fontAlgn="base">
              <a:spcBef>
                <a:spcPct val="0"/>
              </a:spcBef>
              <a:spcAft>
                <a:spcPct val="0"/>
              </a:spcAft>
              <a:defRPr>
                <a:solidFill>
                  <a:schemeClr val="dk1"/>
                </a:solidFill>
                <a:latin typeface="+mn-lt"/>
                <a:ea typeface="+mn-ea"/>
                <a:cs typeface="+mn-cs"/>
              </a:defRPr>
            </a:lvl3pPr>
            <a:lvl4pPr algn="l" rtl="0" fontAlgn="base">
              <a:spcBef>
                <a:spcPct val="0"/>
              </a:spcBef>
              <a:spcAft>
                <a:spcPct val="0"/>
              </a:spcAft>
              <a:defRPr>
                <a:solidFill>
                  <a:schemeClr val="dk1"/>
                </a:solidFill>
                <a:latin typeface="+mn-lt"/>
                <a:ea typeface="+mn-ea"/>
                <a:cs typeface="+mn-cs"/>
              </a:defRPr>
            </a:lvl4pPr>
            <a:lvl5pPr algn="l" rtl="0" fontAlgn="base">
              <a:spcBef>
                <a:spcPct val="0"/>
              </a:spcBef>
              <a:spcAft>
                <a:spcPct val="0"/>
              </a:spcAft>
              <a:defRPr>
                <a:solidFill>
                  <a:schemeClr val="dk1"/>
                </a:solidFill>
                <a:latin typeface="+mn-lt"/>
                <a:ea typeface="+mn-ea"/>
                <a:cs typeface="+mn-cs"/>
              </a:defRPr>
            </a:lvl5pPr>
            <a:lvl6pPr marL="457200" algn="l" rtl="0" fontAlgn="base">
              <a:spcBef>
                <a:spcPct val="0"/>
              </a:spcBef>
              <a:spcAft>
                <a:spcPct val="0"/>
              </a:spcAft>
              <a:defRPr>
                <a:solidFill>
                  <a:schemeClr val="dk1"/>
                </a:solidFill>
                <a:latin typeface="+mn-lt"/>
                <a:ea typeface="+mn-ea"/>
                <a:cs typeface="+mn-cs"/>
              </a:defRPr>
            </a:lvl6pPr>
            <a:lvl7pPr marL="914400" algn="l" rtl="0" fontAlgn="base">
              <a:spcBef>
                <a:spcPct val="0"/>
              </a:spcBef>
              <a:spcAft>
                <a:spcPct val="0"/>
              </a:spcAft>
              <a:defRPr>
                <a:solidFill>
                  <a:schemeClr val="dk1"/>
                </a:solidFill>
                <a:latin typeface="+mn-lt"/>
                <a:ea typeface="+mn-ea"/>
                <a:cs typeface="+mn-cs"/>
              </a:defRPr>
            </a:lvl7pPr>
            <a:lvl8pPr marL="1371600" algn="l" rtl="0" fontAlgn="base">
              <a:spcBef>
                <a:spcPct val="0"/>
              </a:spcBef>
              <a:spcAft>
                <a:spcPct val="0"/>
              </a:spcAft>
              <a:defRPr>
                <a:solidFill>
                  <a:schemeClr val="dk1"/>
                </a:solidFill>
                <a:latin typeface="+mn-lt"/>
                <a:ea typeface="+mn-ea"/>
                <a:cs typeface="+mn-cs"/>
              </a:defRPr>
            </a:lvl8pPr>
            <a:lvl9pPr marL="1828800" algn="l" rtl="0" fontAlgn="base">
              <a:spcBef>
                <a:spcPct val="0"/>
              </a:spcBef>
              <a:spcAft>
                <a:spcPct val="0"/>
              </a:spcAft>
              <a:defRPr>
                <a:solidFill>
                  <a:schemeClr val="dk1"/>
                </a:solidFill>
                <a:latin typeface="+mn-lt"/>
                <a:ea typeface="+mn-ea"/>
                <a:cs typeface="+mn-cs"/>
              </a:defRPr>
            </a:lvl9pPr>
          </a:lstStyle>
          <a:p>
            <a:pPr algn="ctr"/>
            <a:r>
              <a:rPr lang="da-DK" sz="1800" kern="0" dirty="0" smtClean="0">
                <a:solidFill>
                  <a:schemeClr val="bg1"/>
                </a:solidFill>
              </a:rPr>
              <a:t>Forandring i MED </a:t>
            </a:r>
            <a:endParaRPr lang="da-DK" sz="1800" kern="0" dirty="0">
              <a:solidFill>
                <a:schemeClr val="bg1"/>
              </a:solidFill>
            </a:endParaRPr>
          </a:p>
        </p:txBody>
      </p:sp>
      <p:sp>
        <p:nvSpPr>
          <p:cNvPr id="11" name="Tekstfelt 10"/>
          <p:cNvSpPr txBox="1"/>
          <p:nvPr/>
        </p:nvSpPr>
        <p:spPr>
          <a:xfrm>
            <a:off x="1763688" y="1196752"/>
            <a:ext cx="3960440" cy="830997"/>
          </a:xfrm>
          <a:prstGeom prst="rect">
            <a:avLst/>
          </a:prstGeom>
          <a:noFill/>
        </p:spPr>
        <p:txBody>
          <a:bodyPr wrap="square" rtlCol="0">
            <a:spAutoFit/>
          </a:bodyPr>
          <a:lstStyle/>
          <a:p>
            <a:r>
              <a:rPr lang="da-DK" sz="1600" dirty="0" smtClean="0"/>
              <a:t>Skabe Fremtidens Kommune SAMMEN –</a:t>
            </a:r>
          </a:p>
          <a:p>
            <a:r>
              <a:rPr lang="da-DK" sz="1600" dirty="0" smtClean="0"/>
              <a:t>Udviklingen af Gentofte Kommune er en fælles opgave for tillidsvalgte og ledere   </a:t>
            </a:r>
            <a:endParaRPr lang="da-DK" sz="1600" dirty="0"/>
          </a:p>
        </p:txBody>
      </p:sp>
      <p:sp>
        <p:nvSpPr>
          <p:cNvPr id="15" name="Tekstfelt 14"/>
          <p:cNvSpPr txBox="1"/>
          <p:nvPr/>
        </p:nvSpPr>
        <p:spPr>
          <a:xfrm>
            <a:off x="6444208" y="1916832"/>
            <a:ext cx="2318288" cy="1046440"/>
          </a:xfrm>
          <a:prstGeom prst="rect">
            <a:avLst/>
          </a:prstGeom>
          <a:noFill/>
        </p:spPr>
        <p:txBody>
          <a:bodyPr wrap="square" rtlCol="0">
            <a:spAutoFit/>
          </a:bodyPr>
          <a:lstStyle/>
          <a:p>
            <a:r>
              <a:rPr lang="da-DK" sz="1600" dirty="0" smtClean="0"/>
              <a:t>Arbejde på den STRATEGISKE bane</a:t>
            </a:r>
          </a:p>
          <a:p>
            <a:pPr>
              <a:buFont typeface="Wingdings" pitchFamily="2" charset="2"/>
              <a:buChar char="v"/>
            </a:pPr>
            <a:r>
              <a:rPr lang="da-DK" sz="1600" dirty="0" smtClean="0"/>
              <a:t> </a:t>
            </a:r>
            <a:r>
              <a:rPr lang="da-DK" sz="1400" dirty="0" smtClean="0"/>
              <a:t>Arbejdsmiljøpolitik </a:t>
            </a:r>
          </a:p>
          <a:p>
            <a:pPr>
              <a:buFont typeface="Wingdings" pitchFamily="2" charset="2"/>
              <a:buChar char="v"/>
            </a:pPr>
            <a:r>
              <a:rPr lang="da-DK" sz="1400" dirty="0" smtClean="0"/>
              <a:t> Personalepolitik  </a:t>
            </a:r>
            <a:endParaRPr lang="da-DK" sz="1400" dirty="0"/>
          </a:p>
        </p:txBody>
      </p:sp>
      <p:pic>
        <p:nvPicPr>
          <p:cNvPr id="1027" name="Billede 1" descr="image001"/>
          <p:cNvPicPr>
            <a:picLocks noChangeAspect="1" noChangeArrowheads="1"/>
          </p:cNvPicPr>
          <p:nvPr/>
        </p:nvPicPr>
        <p:blipFill>
          <a:blip r:embed="rId3" cstate="print"/>
          <a:srcRect/>
          <a:stretch>
            <a:fillRect/>
          </a:stretch>
        </p:blipFill>
        <p:spPr bwMode="auto">
          <a:xfrm>
            <a:off x="6948264" y="1412776"/>
            <a:ext cx="953504" cy="576064"/>
          </a:xfrm>
          <a:prstGeom prst="rect">
            <a:avLst/>
          </a:prstGeom>
          <a:noFill/>
          <a:ln w="9525">
            <a:noFill/>
            <a:miter lim="800000"/>
            <a:headEnd/>
            <a:tailEnd/>
          </a:ln>
        </p:spPr>
      </p:pic>
      <p:sp>
        <p:nvSpPr>
          <p:cNvPr id="20" name="Tekstfelt 14"/>
          <p:cNvSpPr txBox="1"/>
          <p:nvPr/>
        </p:nvSpPr>
        <p:spPr>
          <a:xfrm>
            <a:off x="6372200" y="4365104"/>
            <a:ext cx="2520280" cy="1292662"/>
          </a:xfrm>
          <a:prstGeom prst="rect">
            <a:avLst/>
          </a:prstGeom>
          <a:noFill/>
        </p:spPr>
        <p:txBody>
          <a:bodyPr wrap="square" rtlCol="0">
            <a:spAutoFit/>
          </a:bodyPr>
          <a:lstStyle/>
          <a:p>
            <a:r>
              <a:rPr lang="da-DK" sz="1600" dirty="0" smtClean="0"/>
              <a:t>Arbejde på TVÆRS af </a:t>
            </a:r>
            <a:r>
              <a:rPr lang="da-DK" sz="1600" dirty="0" err="1" smtClean="0"/>
              <a:t>MED-system</a:t>
            </a:r>
            <a:r>
              <a:rPr lang="da-DK" sz="1600" dirty="0" smtClean="0"/>
              <a:t> og organisation </a:t>
            </a:r>
          </a:p>
          <a:p>
            <a:pPr>
              <a:buFont typeface="Wingdings" pitchFamily="2" charset="2"/>
              <a:buChar char="v"/>
            </a:pPr>
            <a:r>
              <a:rPr lang="da-DK" sz="1600" dirty="0" smtClean="0"/>
              <a:t> </a:t>
            </a:r>
            <a:r>
              <a:rPr lang="da-DK" sz="1400" dirty="0" smtClean="0"/>
              <a:t>Dialoger </a:t>
            </a:r>
          </a:p>
          <a:p>
            <a:pPr>
              <a:buFont typeface="Wingdings" pitchFamily="2" charset="2"/>
              <a:buChar char="v"/>
            </a:pPr>
            <a:r>
              <a:rPr lang="da-DK" sz="1400" dirty="0" smtClean="0"/>
              <a:t> Arbejdsgrupper </a:t>
            </a:r>
            <a:endParaRPr lang="da-DK" sz="1400" dirty="0"/>
          </a:p>
        </p:txBody>
      </p:sp>
      <p:sp>
        <p:nvSpPr>
          <p:cNvPr id="21" name="Tekstfelt 14"/>
          <p:cNvSpPr txBox="1"/>
          <p:nvPr/>
        </p:nvSpPr>
        <p:spPr>
          <a:xfrm>
            <a:off x="3275856" y="4869160"/>
            <a:ext cx="2520280" cy="1261884"/>
          </a:xfrm>
          <a:prstGeom prst="rect">
            <a:avLst/>
          </a:prstGeom>
          <a:noFill/>
        </p:spPr>
        <p:txBody>
          <a:bodyPr wrap="square" rtlCol="0">
            <a:spAutoFit/>
          </a:bodyPr>
          <a:lstStyle/>
          <a:p>
            <a:r>
              <a:rPr lang="da-DK" sz="1600" dirty="0" smtClean="0"/>
              <a:t>TILLID– grundlaget for samarbejde </a:t>
            </a:r>
          </a:p>
          <a:p>
            <a:pPr>
              <a:buFont typeface="Wingdings" pitchFamily="2" charset="2"/>
              <a:buChar char="v"/>
            </a:pPr>
            <a:r>
              <a:rPr lang="da-DK" sz="1600" dirty="0" smtClean="0"/>
              <a:t> </a:t>
            </a:r>
            <a:r>
              <a:rPr lang="da-DK" sz="1400" dirty="0" smtClean="0"/>
              <a:t>Tidlig inddragelse</a:t>
            </a:r>
          </a:p>
          <a:p>
            <a:pPr>
              <a:buFont typeface="Wingdings" pitchFamily="2" charset="2"/>
              <a:buChar char="v"/>
            </a:pPr>
            <a:r>
              <a:rPr lang="da-DK" sz="1400" dirty="0" smtClean="0"/>
              <a:t>Løser opgaven sammen</a:t>
            </a:r>
          </a:p>
          <a:p>
            <a:pPr>
              <a:buFont typeface="Wingdings" pitchFamily="2" charset="2"/>
              <a:buChar char="v"/>
            </a:pPr>
            <a:r>
              <a:rPr lang="da-DK" sz="1400" dirty="0" smtClean="0"/>
              <a:t>Åbne dagsordner  </a:t>
            </a:r>
            <a:endParaRPr lang="da-DK" sz="1400" dirty="0"/>
          </a:p>
        </p:txBody>
      </p:sp>
      <p:sp>
        <p:nvSpPr>
          <p:cNvPr id="23" name="Tekstfelt 14"/>
          <p:cNvSpPr txBox="1"/>
          <p:nvPr/>
        </p:nvSpPr>
        <p:spPr>
          <a:xfrm>
            <a:off x="539552" y="3861048"/>
            <a:ext cx="2520280" cy="1292662"/>
          </a:xfrm>
          <a:prstGeom prst="rect">
            <a:avLst/>
          </a:prstGeom>
          <a:noFill/>
        </p:spPr>
        <p:txBody>
          <a:bodyPr wrap="square" rtlCol="0">
            <a:spAutoFit/>
          </a:bodyPr>
          <a:lstStyle/>
          <a:p>
            <a:r>
              <a:rPr lang="da-DK" sz="1600" dirty="0" smtClean="0"/>
              <a:t>MØDESTRUKTUR – færre møder og kortere møder</a:t>
            </a:r>
          </a:p>
          <a:p>
            <a:pPr>
              <a:buFont typeface="Wingdings" pitchFamily="2" charset="2"/>
              <a:buChar char="v"/>
            </a:pPr>
            <a:r>
              <a:rPr lang="da-DK" sz="1600" dirty="0" smtClean="0"/>
              <a:t> </a:t>
            </a:r>
            <a:r>
              <a:rPr lang="da-DK" sz="1400" dirty="0" smtClean="0"/>
              <a:t>Temadrøftelser </a:t>
            </a:r>
          </a:p>
          <a:p>
            <a:pPr>
              <a:buFont typeface="Wingdings" pitchFamily="2" charset="2"/>
              <a:buChar char="v"/>
            </a:pPr>
            <a:r>
              <a:rPr lang="da-DK" sz="1400" dirty="0" smtClean="0"/>
              <a:t>Arbejdsgrupper </a:t>
            </a:r>
            <a:endParaRPr lang="da-DK" sz="1400" dirty="0"/>
          </a:p>
        </p:txBody>
      </p:sp>
      <p:pic>
        <p:nvPicPr>
          <p:cNvPr id="1028" name="Picture 4" descr="\\gp.gentofte.dk@SSL\DavWWWRoot\cases\SAM1\SAM-2014-00008\Dokumenter\Ikoner\Ikoner for PERSONER\møde.jpg"/>
          <p:cNvPicPr>
            <a:picLocks noChangeAspect="1" noChangeArrowheads="1"/>
          </p:cNvPicPr>
          <p:nvPr/>
        </p:nvPicPr>
        <p:blipFill>
          <a:blip r:embed="rId4" cstate="print"/>
          <a:srcRect/>
          <a:stretch>
            <a:fillRect/>
          </a:stretch>
        </p:blipFill>
        <p:spPr bwMode="auto">
          <a:xfrm>
            <a:off x="971600" y="3356992"/>
            <a:ext cx="720080" cy="488144"/>
          </a:xfrm>
          <a:prstGeom prst="rect">
            <a:avLst/>
          </a:prstGeom>
          <a:noFill/>
        </p:spPr>
      </p:pic>
      <p:pic>
        <p:nvPicPr>
          <p:cNvPr id="26" name="Billede 25"/>
          <p:cNvPicPr>
            <a:picLocks noChangeAspect="1"/>
          </p:cNvPicPr>
          <p:nvPr/>
        </p:nvPicPr>
        <p:blipFill rotWithShape="1">
          <a:blip r:embed="rId5" cstate="print">
            <a:clrChange>
              <a:clrFrom>
                <a:srgbClr val="BEBEBE"/>
              </a:clrFrom>
              <a:clrTo>
                <a:srgbClr val="BEBEBE">
                  <a:alpha val="0"/>
                </a:srgbClr>
              </a:clrTo>
            </a:clrChange>
            <a:extLst>
              <a:ext uri="{28A0092B-C50C-407E-A947-70E740481C1C}">
                <a14:useLocalDpi xmlns:a14="http://schemas.microsoft.com/office/drawing/2010/main" xmlns="" val="0"/>
              </a:ext>
            </a:extLst>
          </a:blip>
          <a:srcRect l="3931" t="7149" r="5653" b="7067"/>
          <a:stretch/>
        </p:blipFill>
        <p:spPr>
          <a:xfrm>
            <a:off x="3707904" y="6165304"/>
            <a:ext cx="792089" cy="413264"/>
          </a:xfrm>
          <a:prstGeom prst="rect">
            <a:avLst/>
          </a:prstGeom>
        </p:spPr>
      </p:pic>
      <p:pic>
        <p:nvPicPr>
          <p:cNvPr id="27" name="Billede 26"/>
          <p:cNvPicPr>
            <a:picLocks noChangeAspect="1"/>
          </p:cNvPicPr>
          <p:nvPr/>
        </p:nvPicPr>
        <p:blipFill>
          <a:blip r:embed="rId6" cstate="print">
            <a:clrChange>
              <a:clrFrom>
                <a:srgbClr val="BEBEBE"/>
              </a:clrFrom>
              <a:clrTo>
                <a:srgbClr val="BEBEBE">
                  <a:alpha val="0"/>
                </a:srgbClr>
              </a:clrTo>
            </a:clrChange>
            <a:extLst>
              <a:ext uri="{28A0092B-C50C-407E-A947-70E740481C1C}">
                <a14:useLocalDpi xmlns:a14="http://schemas.microsoft.com/office/drawing/2010/main" xmlns="" val="0"/>
              </a:ext>
            </a:extLst>
          </a:blip>
          <a:stretch>
            <a:fillRect/>
          </a:stretch>
        </p:blipFill>
        <p:spPr>
          <a:xfrm>
            <a:off x="8028384" y="4725144"/>
            <a:ext cx="792088" cy="744651"/>
          </a:xfrm>
          <a:prstGeom prst="rect">
            <a:avLst/>
          </a:prstGeom>
        </p:spPr>
      </p:pic>
      <p:pic>
        <p:nvPicPr>
          <p:cNvPr id="28" name="Billede 27"/>
          <p:cNvPicPr>
            <a:picLocks noChangeAspect="1"/>
          </p:cNvPicPr>
          <p:nvPr/>
        </p:nvPicPr>
        <p:blipFill>
          <a:blip r:embed="rId7" cstate="print">
            <a:clrChange>
              <a:clrFrom>
                <a:srgbClr val="BEBEBE"/>
              </a:clrFrom>
              <a:clrTo>
                <a:srgbClr val="BEBEBE">
                  <a:alpha val="0"/>
                </a:srgbClr>
              </a:clrTo>
            </a:clrChange>
            <a:extLst>
              <a:ext uri="{28A0092B-C50C-407E-A947-70E740481C1C}">
                <a14:useLocalDpi xmlns:a14="http://schemas.microsoft.com/office/drawing/2010/main" xmlns="" val="0"/>
              </a:ext>
            </a:extLst>
          </a:blip>
          <a:stretch>
            <a:fillRect/>
          </a:stretch>
        </p:blipFill>
        <p:spPr>
          <a:xfrm>
            <a:off x="827584" y="1345956"/>
            <a:ext cx="873676" cy="786900"/>
          </a:xfrm>
          <a:prstGeom prst="rect">
            <a:avLst/>
          </a:prstGeom>
        </p:spPr>
      </p:pic>
      <p:grpSp>
        <p:nvGrpSpPr>
          <p:cNvPr id="16" name="Gruppe 5"/>
          <p:cNvGrpSpPr/>
          <p:nvPr/>
        </p:nvGrpSpPr>
        <p:grpSpPr>
          <a:xfrm>
            <a:off x="7753663" y="206066"/>
            <a:ext cx="1300581" cy="1300581"/>
            <a:chOff x="2845751" y="1582662"/>
            <a:chExt cx="1300581" cy="1300581"/>
          </a:xfrm>
        </p:grpSpPr>
        <p:sp>
          <p:nvSpPr>
            <p:cNvPr id="17" name="Ellipse 16"/>
            <p:cNvSpPr/>
            <p:nvPr/>
          </p:nvSpPr>
          <p:spPr>
            <a:xfrm>
              <a:off x="2845751" y="1582662"/>
              <a:ext cx="1300581" cy="1300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Ellipse 4"/>
            <p:cNvSpPr/>
            <p:nvPr/>
          </p:nvSpPr>
          <p:spPr>
            <a:xfrm>
              <a:off x="3036217" y="1773128"/>
              <a:ext cx="919649" cy="91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MED</a:t>
              </a:r>
              <a:endParaRPr lang="da-DK" sz="1100" kern="1200" dirty="0">
                <a:solidFill>
                  <a:schemeClr val="tx1">
                    <a:lumMod val="95000"/>
                    <a:lumOff val="5000"/>
                  </a:schemeClr>
                </a:solidFill>
              </a:endParaRPr>
            </a:p>
          </p:txBody>
        </p:sp>
      </p:grpSp>
    </p:spTree>
    <p:extLst>
      <p:ext uri="{BB962C8B-B14F-4D97-AF65-F5344CB8AC3E}">
        <p14:creationId xmlns:p14="http://schemas.microsoft.com/office/powerpoint/2010/main" xmlns="" val="19480459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707904" y="2420888"/>
            <a:ext cx="5009265" cy="3076068"/>
          </a:xfrm>
        </p:spPr>
        <p:txBody>
          <a:bodyPr/>
          <a:lstStyle/>
          <a:p>
            <a:pPr marL="0" indent="0">
              <a:buNone/>
            </a:pPr>
            <a:r>
              <a:rPr lang="da-DK" sz="1800" dirty="0" smtClean="0"/>
              <a:t>Vi skal levere sammenhængende løsninger tilpasset borgerens situation</a:t>
            </a:r>
          </a:p>
          <a:p>
            <a:pPr marL="0" indent="0">
              <a:buNone/>
            </a:pPr>
            <a:endParaRPr lang="da-DK" sz="1800" dirty="0"/>
          </a:p>
          <a:p>
            <a:pPr marL="0" indent="0">
              <a:buNone/>
            </a:pPr>
            <a:r>
              <a:rPr lang="da-DK" sz="1800" dirty="0" smtClean="0"/>
              <a:t>Det kræver ofte andre organiseringer og at vi skaber sammen med borgerne</a:t>
            </a:r>
          </a:p>
          <a:p>
            <a:pPr marL="0" indent="0">
              <a:buNone/>
            </a:pPr>
            <a:endParaRPr lang="da-DK" sz="1800" dirty="0"/>
          </a:p>
          <a:p>
            <a:pPr marL="0" indent="0">
              <a:buNone/>
            </a:pPr>
            <a:r>
              <a:rPr lang="da-DK" sz="1800" dirty="0" smtClean="0"/>
              <a:t>Derfor er der behov for udvikling af vores ledelse og styring</a:t>
            </a:r>
            <a:endParaRPr lang="da-DK" sz="1800" dirty="0"/>
          </a:p>
        </p:txBody>
      </p:sp>
      <p:sp>
        <p:nvSpPr>
          <p:cNvPr id="2" name="Titel 1"/>
          <p:cNvSpPr>
            <a:spLocks noGrp="1"/>
          </p:cNvSpPr>
          <p:nvPr>
            <p:ph type="title"/>
          </p:nvPr>
        </p:nvSpPr>
        <p:spPr/>
        <p:txBody>
          <a:bodyPr/>
          <a:lstStyle/>
          <a:p>
            <a:r>
              <a:rPr lang="da-DK" sz="2400" dirty="0"/>
              <a:t>LEDELSE OG STYRING PÅ NYE MÅDER</a:t>
            </a:r>
          </a:p>
        </p:txBody>
      </p:sp>
      <p:grpSp>
        <p:nvGrpSpPr>
          <p:cNvPr id="4" name="Gruppe 25"/>
          <p:cNvGrpSpPr/>
          <p:nvPr/>
        </p:nvGrpSpPr>
        <p:grpSpPr>
          <a:xfrm>
            <a:off x="1648342" y="3196220"/>
            <a:ext cx="1612840" cy="1622789"/>
            <a:chOff x="1286933" y="4307018"/>
            <a:chExt cx="900000" cy="900000"/>
          </a:xfrm>
        </p:grpSpPr>
        <p:sp>
          <p:nvSpPr>
            <p:cNvPr id="25" name="Ellipse 24"/>
            <p:cNvSpPr/>
            <p:nvPr/>
          </p:nvSpPr>
          <p:spPr>
            <a:xfrm>
              <a:off x="1286933" y="4307018"/>
              <a:ext cx="900000" cy="90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grpSp>
          <p:nvGrpSpPr>
            <p:cNvPr id="6" name="Gruppe 17"/>
            <p:cNvGrpSpPr/>
            <p:nvPr/>
          </p:nvGrpSpPr>
          <p:grpSpPr>
            <a:xfrm>
              <a:off x="1358933" y="4379018"/>
              <a:ext cx="756000" cy="756000"/>
              <a:chOff x="1430933" y="3421212"/>
              <a:chExt cx="756000" cy="756000"/>
            </a:xfrm>
            <a:solidFill>
              <a:schemeClr val="accent1">
                <a:lumMod val="20000"/>
                <a:lumOff val="80000"/>
              </a:schemeClr>
            </a:solidFill>
          </p:grpSpPr>
          <p:sp>
            <p:nvSpPr>
              <p:cNvPr id="19" name="Ellipse 18"/>
              <p:cNvSpPr/>
              <p:nvPr/>
            </p:nvSpPr>
            <p:spPr>
              <a:xfrm>
                <a:off x="1430933" y="3421212"/>
                <a:ext cx="756000" cy="75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sp>
            <p:nvSpPr>
              <p:cNvPr id="20" name="Ellipse 19"/>
              <p:cNvSpPr/>
              <p:nvPr/>
            </p:nvSpPr>
            <p:spPr>
              <a:xfrm>
                <a:off x="1502933" y="3493212"/>
                <a:ext cx="612000" cy="61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sp>
            <p:nvSpPr>
              <p:cNvPr id="21" name="Ellipse 20"/>
              <p:cNvSpPr/>
              <p:nvPr/>
            </p:nvSpPr>
            <p:spPr>
              <a:xfrm>
                <a:off x="1574933" y="3565212"/>
                <a:ext cx="468000" cy="46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sp>
            <p:nvSpPr>
              <p:cNvPr id="22" name="Ellipse 21"/>
              <p:cNvSpPr/>
              <p:nvPr/>
            </p:nvSpPr>
            <p:spPr>
              <a:xfrm>
                <a:off x="1646933" y="3637212"/>
                <a:ext cx="324000" cy="324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sp>
            <p:nvSpPr>
              <p:cNvPr id="23" name="Ellipse 22"/>
              <p:cNvSpPr/>
              <p:nvPr/>
            </p:nvSpPr>
            <p:spPr>
              <a:xfrm>
                <a:off x="1718933" y="3709212"/>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grpSp>
        <p:sp>
          <p:nvSpPr>
            <p:cNvPr id="24" name="Ellipse 23"/>
            <p:cNvSpPr/>
            <p:nvPr/>
          </p:nvSpPr>
          <p:spPr>
            <a:xfrm>
              <a:off x="1718933" y="4739018"/>
              <a:ext cx="36000" cy="36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grpSp>
      <p:grpSp>
        <p:nvGrpSpPr>
          <p:cNvPr id="7" name="Gruppe 30"/>
          <p:cNvGrpSpPr/>
          <p:nvPr/>
        </p:nvGrpSpPr>
        <p:grpSpPr>
          <a:xfrm>
            <a:off x="1005498" y="3016756"/>
            <a:ext cx="1487458" cy="1640946"/>
            <a:chOff x="977555" y="3003005"/>
            <a:chExt cx="1487458" cy="1640946"/>
          </a:xfrm>
        </p:grpSpPr>
        <p:sp>
          <p:nvSpPr>
            <p:cNvPr id="27" name="Bue 26"/>
            <p:cNvSpPr/>
            <p:nvPr/>
          </p:nvSpPr>
          <p:spPr>
            <a:xfrm>
              <a:off x="977555" y="3003005"/>
              <a:ext cx="1468361" cy="1640946"/>
            </a:xfrm>
            <a:prstGeom prst="arc">
              <a:avLst/>
            </a:prstGeom>
            <a:ln w="952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cxnSp>
          <p:nvCxnSpPr>
            <p:cNvPr id="30" name="Lige pilforbindelse 29"/>
            <p:cNvCxnSpPr/>
            <p:nvPr/>
          </p:nvCxnSpPr>
          <p:spPr>
            <a:xfrm>
              <a:off x="2426819" y="3705720"/>
              <a:ext cx="38194" cy="259647"/>
            </a:xfrm>
            <a:prstGeom prst="straightConnector1">
              <a:avLst/>
            </a:prstGeom>
            <a:ln w="889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31"/>
          <p:cNvGrpSpPr/>
          <p:nvPr/>
        </p:nvGrpSpPr>
        <p:grpSpPr>
          <a:xfrm>
            <a:off x="977554" y="3028038"/>
            <a:ext cx="1487458" cy="1640946"/>
            <a:chOff x="977555" y="3003005"/>
            <a:chExt cx="1487458" cy="1640946"/>
          </a:xfrm>
        </p:grpSpPr>
        <p:sp>
          <p:nvSpPr>
            <p:cNvPr id="33" name="Bue 32"/>
            <p:cNvSpPr/>
            <p:nvPr/>
          </p:nvSpPr>
          <p:spPr>
            <a:xfrm>
              <a:off x="977555" y="3003005"/>
              <a:ext cx="1468361" cy="1640946"/>
            </a:xfrm>
            <a:prstGeom prst="arc">
              <a:avLst/>
            </a:prstGeom>
            <a:ln w="952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cxnSp>
          <p:nvCxnSpPr>
            <p:cNvPr id="34" name="Lige pilforbindelse 33"/>
            <p:cNvCxnSpPr/>
            <p:nvPr/>
          </p:nvCxnSpPr>
          <p:spPr>
            <a:xfrm>
              <a:off x="2426819" y="3705720"/>
              <a:ext cx="38194" cy="259647"/>
            </a:xfrm>
            <a:prstGeom prst="straightConnector1">
              <a:avLst/>
            </a:prstGeom>
            <a:ln w="889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Billede 4"/>
          <p:cNvPicPr>
            <a:picLocks noChangeAspect="1"/>
          </p:cNvPicPr>
          <p:nvPr/>
        </p:nvPicPr>
        <p:blipFill>
          <a:blip r:embed="rId3" cstate="print">
            <a:clrChange>
              <a:clrFrom>
                <a:srgbClr val="C3C3C3"/>
              </a:clrFrom>
              <a:clrTo>
                <a:srgbClr val="C3C3C3">
                  <a:alpha val="0"/>
                </a:srgbClr>
              </a:clrTo>
            </a:clrChange>
          </a:blip>
          <a:stretch>
            <a:fillRect/>
          </a:stretch>
        </p:blipFill>
        <p:spPr>
          <a:xfrm>
            <a:off x="477269" y="2241355"/>
            <a:ext cx="1445643" cy="1116171"/>
          </a:xfrm>
          <a:prstGeom prst="rect">
            <a:avLst/>
          </a:prstGeom>
        </p:spPr>
      </p:pic>
      <p:sp>
        <p:nvSpPr>
          <p:cNvPr id="35" name="Tekstfelt 34"/>
          <p:cNvSpPr txBox="1"/>
          <p:nvPr/>
        </p:nvSpPr>
        <p:spPr>
          <a:xfrm>
            <a:off x="514325" y="3407587"/>
            <a:ext cx="1224136" cy="646331"/>
          </a:xfrm>
          <a:prstGeom prst="rect">
            <a:avLst/>
          </a:prstGeom>
          <a:noFill/>
        </p:spPr>
        <p:txBody>
          <a:bodyPr wrap="square" rtlCol="0">
            <a:spAutoFit/>
          </a:bodyPr>
          <a:lstStyle/>
          <a:p>
            <a:r>
              <a:rPr lang="da-DK" dirty="0" smtClean="0">
                <a:solidFill>
                  <a:schemeClr val="accent1"/>
                </a:solidFill>
              </a:rPr>
              <a:t>Borgeren i centrum</a:t>
            </a:r>
            <a:endParaRPr lang="da-DK" dirty="0">
              <a:solidFill>
                <a:schemeClr val="accent1"/>
              </a:solidFill>
            </a:endParaRPr>
          </a:p>
        </p:txBody>
      </p:sp>
      <p:grpSp>
        <p:nvGrpSpPr>
          <p:cNvPr id="26" name="Gruppe 5"/>
          <p:cNvGrpSpPr/>
          <p:nvPr/>
        </p:nvGrpSpPr>
        <p:grpSpPr>
          <a:xfrm>
            <a:off x="7753663" y="206066"/>
            <a:ext cx="1300581" cy="1300581"/>
            <a:chOff x="2845751" y="1582662"/>
            <a:chExt cx="1300581" cy="1300581"/>
          </a:xfrm>
        </p:grpSpPr>
        <p:sp>
          <p:nvSpPr>
            <p:cNvPr id="28" name="Ellipse 27"/>
            <p:cNvSpPr/>
            <p:nvPr/>
          </p:nvSpPr>
          <p:spPr>
            <a:xfrm>
              <a:off x="2845751" y="1582662"/>
              <a:ext cx="1300581" cy="1300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Ellipse 4"/>
            <p:cNvSpPr/>
            <p:nvPr/>
          </p:nvSpPr>
          <p:spPr>
            <a:xfrm>
              <a:off x="3036217" y="1773128"/>
              <a:ext cx="919649" cy="91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Administrativt</a:t>
              </a:r>
              <a:endParaRPr lang="da-DK" sz="1100" kern="1200" dirty="0">
                <a:solidFill>
                  <a:schemeClr val="tx1">
                    <a:lumMod val="95000"/>
                    <a:lumOff val="5000"/>
                  </a:schemeClr>
                </a:solidFill>
              </a:endParaRPr>
            </a:p>
          </p:txBody>
        </p:sp>
      </p:grpSp>
    </p:spTree>
    <p:extLst>
      <p:ext uri="{BB962C8B-B14F-4D97-AF65-F5344CB8AC3E}">
        <p14:creationId xmlns:p14="http://schemas.microsoft.com/office/powerpoint/2010/main" xmlns="" val="3338284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Ellipse 66"/>
          <p:cNvSpPr/>
          <p:nvPr/>
        </p:nvSpPr>
        <p:spPr>
          <a:xfrm>
            <a:off x="2790454" y="1034545"/>
            <a:ext cx="3600000" cy="360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graphicFrame>
        <p:nvGraphicFramePr>
          <p:cNvPr id="14" name="Diagram 13"/>
          <p:cNvGraphicFramePr/>
          <p:nvPr>
            <p:extLst>
              <p:ext uri="{D42A27DB-BD31-4B8C-83A1-F6EECF244321}">
                <p14:modId xmlns:p14="http://schemas.microsoft.com/office/powerpoint/2010/main" xmlns="" val="4250338899"/>
              </p:ext>
            </p:extLst>
          </p:nvPr>
        </p:nvGraphicFramePr>
        <p:xfrm>
          <a:off x="3524760" y="1500094"/>
          <a:ext cx="2048236" cy="1761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Billede 15"/>
          <p:cNvPicPr>
            <a:picLocks noChangeAspect="1"/>
          </p:cNvPicPr>
          <p:nvPr/>
        </p:nvPicPr>
        <p:blipFill>
          <a:blip r:embed="rId8" cstate="print">
            <a:clrChange>
              <a:clrFrom>
                <a:srgbClr val="F7F7F7"/>
              </a:clrFrom>
              <a:clrTo>
                <a:srgbClr val="F7F7F7">
                  <a:alpha val="0"/>
                </a:srgbClr>
              </a:clrTo>
            </a:clrChange>
            <a:duotone>
              <a:schemeClr val="bg2">
                <a:shade val="45000"/>
                <a:satMod val="135000"/>
              </a:schemeClr>
              <a:prstClr val="white"/>
            </a:duotone>
          </a:blip>
          <a:stretch>
            <a:fillRect/>
          </a:stretch>
        </p:blipFill>
        <p:spPr>
          <a:xfrm>
            <a:off x="3656716" y="1608477"/>
            <a:ext cx="1634915" cy="1530000"/>
          </a:xfrm>
          <a:prstGeom prst="rect">
            <a:avLst/>
          </a:prstGeom>
        </p:spPr>
      </p:pic>
      <p:pic>
        <p:nvPicPr>
          <p:cNvPr id="103" name="Billede 102"/>
          <p:cNvPicPr>
            <a:picLocks noChangeAspect="1"/>
          </p:cNvPicPr>
          <p:nvPr/>
        </p:nvPicPr>
        <p:blipFill>
          <a:blip r:embed="rId8" cstate="print">
            <a:clrChange>
              <a:clrFrom>
                <a:srgbClr val="F7F7F7"/>
              </a:clrFrom>
              <a:clrTo>
                <a:srgbClr val="F7F7F7">
                  <a:alpha val="0"/>
                </a:srgbClr>
              </a:clrTo>
            </a:clrChange>
            <a:duotone>
              <a:prstClr val="black"/>
              <a:schemeClr val="accent2">
                <a:tint val="45000"/>
                <a:satMod val="400000"/>
              </a:schemeClr>
            </a:duotone>
          </a:blip>
          <a:stretch>
            <a:fillRect/>
          </a:stretch>
        </p:blipFill>
        <p:spPr>
          <a:xfrm>
            <a:off x="3656717" y="1612145"/>
            <a:ext cx="1609112" cy="1505855"/>
          </a:xfrm>
          <a:prstGeom prst="rect">
            <a:avLst/>
          </a:prstGeom>
        </p:spPr>
      </p:pic>
      <p:cxnSp>
        <p:nvCxnSpPr>
          <p:cNvPr id="36" name="Lige forbindelse 35"/>
          <p:cNvCxnSpPr/>
          <p:nvPr/>
        </p:nvCxnSpPr>
        <p:spPr>
          <a:xfrm flipH="1" flipV="1">
            <a:off x="2233044" y="6036203"/>
            <a:ext cx="5027966" cy="635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5" name="Lige forbindelse 84"/>
          <p:cNvCxnSpPr/>
          <p:nvPr/>
        </p:nvCxnSpPr>
        <p:spPr>
          <a:xfrm flipH="1">
            <a:off x="1911166" y="4617083"/>
            <a:ext cx="2002664" cy="895706"/>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8" name="Lige forbindelse 87"/>
          <p:cNvCxnSpPr/>
          <p:nvPr/>
        </p:nvCxnSpPr>
        <p:spPr>
          <a:xfrm>
            <a:off x="5216236" y="4689163"/>
            <a:ext cx="2259049" cy="85164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Rektangel 8"/>
          <p:cNvSpPr/>
          <p:nvPr/>
        </p:nvSpPr>
        <p:spPr>
          <a:xfrm>
            <a:off x="683568" y="6124109"/>
            <a:ext cx="2664296" cy="733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sp>
        <p:nvSpPr>
          <p:cNvPr id="2" name="Titel 1"/>
          <p:cNvSpPr>
            <a:spLocks noGrp="1"/>
          </p:cNvSpPr>
          <p:nvPr>
            <p:ph type="title"/>
          </p:nvPr>
        </p:nvSpPr>
        <p:spPr>
          <a:xfrm>
            <a:off x="456428" y="51373"/>
            <a:ext cx="7485062" cy="794343"/>
          </a:xfrm>
        </p:spPr>
        <p:txBody>
          <a:bodyPr/>
          <a:lstStyle/>
          <a:p>
            <a:r>
              <a:rPr lang="da-DK" b="1" dirty="0" smtClean="0">
                <a:solidFill>
                  <a:schemeClr val="tx1"/>
                </a:solidFill>
              </a:rPr>
              <a:t>VI UDVIKLER GENNEM FORSØG</a:t>
            </a:r>
            <a:endParaRPr lang="da-DK" b="1" dirty="0">
              <a:solidFill>
                <a:schemeClr val="tx1"/>
              </a:solidFill>
            </a:endParaRPr>
          </a:p>
        </p:txBody>
      </p:sp>
      <p:grpSp>
        <p:nvGrpSpPr>
          <p:cNvPr id="3" name="Gruppe 2"/>
          <p:cNvGrpSpPr/>
          <p:nvPr/>
        </p:nvGrpSpPr>
        <p:grpSpPr>
          <a:xfrm>
            <a:off x="262913" y="5011835"/>
            <a:ext cx="2306923" cy="1650546"/>
            <a:chOff x="3700832" y="1231808"/>
            <a:chExt cx="3099428" cy="2341974"/>
          </a:xfrm>
        </p:grpSpPr>
        <p:sp>
          <p:nvSpPr>
            <p:cNvPr id="60" name="Ellipse 59"/>
            <p:cNvSpPr/>
            <p:nvPr/>
          </p:nvSpPr>
          <p:spPr>
            <a:xfrm>
              <a:off x="4576710" y="1635984"/>
              <a:ext cx="1620000" cy="162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sp>
          <p:nvSpPr>
            <p:cNvPr id="21" name="Tekstfelt 20"/>
            <p:cNvSpPr txBox="1"/>
            <p:nvPr/>
          </p:nvSpPr>
          <p:spPr>
            <a:xfrm>
              <a:off x="3700832" y="3146339"/>
              <a:ext cx="3086152" cy="427443"/>
            </a:xfrm>
            <a:prstGeom prst="rect">
              <a:avLst/>
            </a:prstGeom>
            <a:noFill/>
          </p:spPr>
          <p:txBody>
            <a:bodyPr wrap="square" rtlCol="0">
              <a:spAutoFit/>
            </a:bodyPr>
            <a:lstStyle/>
            <a:p>
              <a:pPr algn="ctr"/>
              <a:r>
                <a:rPr lang="da-DK" sz="1600" b="1" dirty="0" smtClean="0">
                  <a:solidFill>
                    <a:schemeClr val="accent3">
                      <a:lumMod val="75000"/>
                    </a:schemeClr>
                  </a:solidFill>
                </a:rPr>
                <a:t>SPARRINGSRUM</a:t>
              </a:r>
            </a:p>
          </p:txBody>
        </p:sp>
        <p:pic>
          <p:nvPicPr>
            <p:cNvPr id="22" name="Billede 21"/>
            <p:cNvPicPr>
              <a:picLocks noChangeAspect="1"/>
            </p:cNvPicPr>
            <p:nvPr/>
          </p:nvPicPr>
          <p:blipFill>
            <a:blip r:embed="rId9" cstate="print">
              <a:clrChange>
                <a:clrFrom>
                  <a:srgbClr val="C3C3C3"/>
                </a:clrFrom>
                <a:clrTo>
                  <a:srgbClr val="C3C3C3">
                    <a:alpha val="0"/>
                  </a:srgbClr>
                </a:clrTo>
              </a:clrChange>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4774483" y="1934776"/>
              <a:ext cx="1258820" cy="1134184"/>
            </a:xfrm>
            <a:prstGeom prst="rect">
              <a:avLst/>
            </a:prstGeom>
          </p:spPr>
        </p:pic>
        <p:sp>
          <p:nvSpPr>
            <p:cNvPr id="25" name="Oval billedforklaring 24"/>
            <p:cNvSpPr/>
            <p:nvPr/>
          </p:nvSpPr>
          <p:spPr>
            <a:xfrm>
              <a:off x="5685524" y="1280728"/>
              <a:ext cx="1114736" cy="574510"/>
            </a:xfrm>
            <a:prstGeom prst="wedgeEllipseCallout">
              <a:avLst>
                <a:gd name="adj1" fmla="val -41984"/>
                <a:gd name="adj2" fmla="val 6010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sp>
          <p:nvSpPr>
            <p:cNvPr id="26" name="Oval billedforklaring 25"/>
            <p:cNvSpPr/>
            <p:nvPr/>
          </p:nvSpPr>
          <p:spPr>
            <a:xfrm>
              <a:off x="4171767" y="1255535"/>
              <a:ext cx="926577" cy="584518"/>
            </a:xfrm>
            <a:prstGeom prst="wedgeEllipseCallout">
              <a:avLst>
                <a:gd name="adj1" fmla="val 38403"/>
                <a:gd name="adj2" fmla="val 625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pic>
          <p:nvPicPr>
            <p:cNvPr id="27" name="Billede 26"/>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985567" y="1237597"/>
              <a:ext cx="670571" cy="548117"/>
            </a:xfrm>
            <a:prstGeom prst="rect">
              <a:avLst/>
            </a:prstGeom>
          </p:spPr>
        </p:pic>
        <p:grpSp>
          <p:nvGrpSpPr>
            <p:cNvPr id="6" name="Gruppe 30"/>
            <p:cNvGrpSpPr/>
            <p:nvPr/>
          </p:nvGrpSpPr>
          <p:grpSpPr>
            <a:xfrm>
              <a:off x="5742367" y="1280501"/>
              <a:ext cx="595655" cy="446741"/>
              <a:chOff x="8060246" y="1461656"/>
              <a:chExt cx="595655" cy="446741"/>
            </a:xfrm>
          </p:grpSpPr>
          <p:sp>
            <p:nvSpPr>
              <p:cNvPr id="30" name="Kombinationstegning 29"/>
              <p:cNvSpPr/>
              <p:nvPr/>
            </p:nvSpPr>
            <p:spPr>
              <a:xfrm>
                <a:off x="8267700" y="1514475"/>
                <a:ext cx="269081" cy="326231"/>
              </a:xfrm>
              <a:custGeom>
                <a:avLst/>
                <a:gdLst>
                  <a:gd name="connsiteX0" fmla="*/ 23813 w 269081"/>
                  <a:gd name="connsiteY0" fmla="*/ 326231 h 326231"/>
                  <a:gd name="connsiteX1" fmla="*/ 0 w 269081"/>
                  <a:gd name="connsiteY1" fmla="*/ 207169 h 326231"/>
                  <a:gd name="connsiteX2" fmla="*/ 7144 w 269081"/>
                  <a:gd name="connsiteY2" fmla="*/ 95250 h 326231"/>
                  <a:gd name="connsiteX3" fmla="*/ 42863 w 269081"/>
                  <a:gd name="connsiteY3" fmla="*/ 26194 h 326231"/>
                  <a:gd name="connsiteX4" fmla="*/ 104775 w 269081"/>
                  <a:gd name="connsiteY4" fmla="*/ 2381 h 326231"/>
                  <a:gd name="connsiteX5" fmla="*/ 161925 w 269081"/>
                  <a:gd name="connsiteY5" fmla="*/ 0 h 326231"/>
                  <a:gd name="connsiteX6" fmla="*/ 247650 w 269081"/>
                  <a:gd name="connsiteY6" fmla="*/ 40481 h 326231"/>
                  <a:gd name="connsiteX7" fmla="*/ 269081 w 269081"/>
                  <a:gd name="connsiteY7" fmla="*/ 104775 h 326231"/>
                  <a:gd name="connsiteX8" fmla="*/ 269081 w 269081"/>
                  <a:gd name="connsiteY8" fmla="*/ 176213 h 326231"/>
                  <a:gd name="connsiteX9" fmla="*/ 242888 w 269081"/>
                  <a:gd name="connsiteY9" fmla="*/ 216694 h 326231"/>
                  <a:gd name="connsiteX10" fmla="*/ 202406 w 269081"/>
                  <a:gd name="connsiteY10" fmla="*/ 257175 h 326231"/>
                  <a:gd name="connsiteX11" fmla="*/ 164306 w 269081"/>
                  <a:gd name="connsiteY11" fmla="*/ 273844 h 326231"/>
                  <a:gd name="connsiteX12" fmla="*/ 126206 w 269081"/>
                  <a:gd name="connsiteY12" fmla="*/ 292894 h 326231"/>
                  <a:gd name="connsiteX13" fmla="*/ 88106 w 269081"/>
                  <a:gd name="connsiteY13" fmla="*/ 319088 h 326231"/>
                  <a:gd name="connsiteX14" fmla="*/ 23813 w 269081"/>
                  <a:gd name="connsiteY14" fmla="*/ 326231 h 3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081" h="326231">
                    <a:moveTo>
                      <a:pt x="23813" y="326231"/>
                    </a:moveTo>
                    <a:lnTo>
                      <a:pt x="0" y="207169"/>
                    </a:lnTo>
                    <a:lnTo>
                      <a:pt x="7144" y="95250"/>
                    </a:lnTo>
                    <a:lnTo>
                      <a:pt x="42863" y="26194"/>
                    </a:lnTo>
                    <a:lnTo>
                      <a:pt x="104775" y="2381"/>
                    </a:lnTo>
                    <a:lnTo>
                      <a:pt x="161925" y="0"/>
                    </a:lnTo>
                    <a:lnTo>
                      <a:pt x="247650" y="40481"/>
                    </a:lnTo>
                    <a:lnTo>
                      <a:pt x="269081" y="104775"/>
                    </a:lnTo>
                    <a:lnTo>
                      <a:pt x="269081" y="176213"/>
                    </a:lnTo>
                    <a:lnTo>
                      <a:pt x="242888" y="216694"/>
                    </a:lnTo>
                    <a:lnTo>
                      <a:pt x="202406" y="257175"/>
                    </a:lnTo>
                    <a:lnTo>
                      <a:pt x="164306" y="273844"/>
                    </a:lnTo>
                    <a:lnTo>
                      <a:pt x="126206" y="292894"/>
                    </a:lnTo>
                    <a:lnTo>
                      <a:pt x="88106" y="319088"/>
                    </a:lnTo>
                    <a:lnTo>
                      <a:pt x="23813" y="3262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pic>
            <p:nvPicPr>
              <p:cNvPr id="28" name="Billede 27"/>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rot="20449524">
                <a:off x="8060246" y="1461656"/>
                <a:ext cx="595655" cy="446741"/>
              </a:xfrm>
              <a:prstGeom prst="rect">
                <a:avLst/>
              </a:prstGeom>
            </p:spPr>
          </p:pic>
        </p:grpSp>
        <p:grpSp>
          <p:nvGrpSpPr>
            <p:cNvPr id="7" name="Gruppe 31"/>
            <p:cNvGrpSpPr/>
            <p:nvPr/>
          </p:nvGrpSpPr>
          <p:grpSpPr>
            <a:xfrm>
              <a:off x="4228611" y="1301011"/>
              <a:ext cx="595655" cy="446741"/>
              <a:chOff x="8063268" y="1479594"/>
              <a:chExt cx="595655" cy="446741"/>
            </a:xfrm>
          </p:grpSpPr>
          <p:sp>
            <p:nvSpPr>
              <p:cNvPr id="33" name="Kombinationstegning 32"/>
              <p:cNvSpPr/>
              <p:nvPr/>
            </p:nvSpPr>
            <p:spPr>
              <a:xfrm>
                <a:off x="8267700" y="1514475"/>
                <a:ext cx="269081" cy="326231"/>
              </a:xfrm>
              <a:custGeom>
                <a:avLst/>
                <a:gdLst>
                  <a:gd name="connsiteX0" fmla="*/ 23813 w 269081"/>
                  <a:gd name="connsiteY0" fmla="*/ 326231 h 326231"/>
                  <a:gd name="connsiteX1" fmla="*/ 0 w 269081"/>
                  <a:gd name="connsiteY1" fmla="*/ 207169 h 326231"/>
                  <a:gd name="connsiteX2" fmla="*/ 7144 w 269081"/>
                  <a:gd name="connsiteY2" fmla="*/ 95250 h 326231"/>
                  <a:gd name="connsiteX3" fmla="*/ 42863 w 269081"/>
                  <a:gd name="connsiteY3" fmla="*/ 26194 h 326231"/>
                  <a:gd name="connsiteX4" fmla="*/ 104775 w 269081"/>
                  <a:gd name="connsiteY4" fmla="*/ 2381 h 326231"/>
                  <a:gd name="connsiteX5" fmla="*/ 161925 w 269081"/>
                  <a:gd name="connsiteY5" fmla="*/ 0 h 326231"/>
                  <a:gd name="connsiteX6" fmla="*/ 247650 w 269081"/>
                  <a:gd name="connsiteY6" fmla="*/ 40481 h 326231"/>
                  <a:gd name="connsiteX7" fmla="*/ 269081 w 269081"/>
                  <a:gd name="connsiteY7" fmla="*/ 104775 h 326231"/>
                  <a:gd name="connsiteX8" fmla="*/ 269081 w 269081"/>
                  <a:gd name="connsiteY8" fmla="*/ 176213 h 326231"/>
                  <a:gd name="connsiteX9" fmla="*/ 242888 w 269081"/>
                  <a:gd name="connsiteY9" fmla="*/ 216694 h 326231"/>
                  <a:gd name="connsiteX10" fmla="*/ 202406 w 269081"/>
                  <a:gd name="connsiteY10" fmla="*/ 257175 h 326231"/>
                  <a:gd name="connsiteX11" fmla="*/ 164306 w 269081"/>
                  <a:gd name="connsiteY11" fmla="*/ 273844 h 326231"/>
                  <a:gd name="connsiteX12" fmla="*/ 126206 w 269081"/>
                  <a:gd name="connsiteY12" fmla="*/ 292894 h 326231"/>
                  <a:gd name="connsiteX13" fmla="*/ 88106 w 269081"/>
                  <a:gd name="connsiteY13" fmla="*/ 319088 h 326231"/>
                  <a:gd name="connsiteX14" fmla="*/ 23813 w 269081"/>
                  <a:gd name="connsiteY14" fmla="*/ 326231 h 3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081" h="326231">
                    <a:moveTo>
                      <a:pt x="23813" y="326231"/>
                    </a:moveTo>
                    <a:lnTo>
                      <a:pt x="0" y="207169"/>
                    </a:lnTo>
                    <a:lnTo>
                      <a:pt x="7144" y="95250"/>
                    </a:lnTo>
                    <a:lnTo>
                      <a:pt x="42863" y="26194"/>
                    </a:lnTo>
                    <a:lnTo>
                      <a:pt x="104775" y="2381"/>
                    </a:lnTo>
                    <a:lnTo>
                      <a:pt x="161925" y="0"/>
                    </a:lnTo>
                    <a:lnTo>
                      <a:pt x="247650" y="40481"/>
                    </a:lnTo>
                    <a:lnTo>
                      <a:pt x="269081" y="104775"/>
                    </a:lnTo>
                    <a:lnTo>
                      <a:pt x="269081" y="176213"/>
                    </a:lnTo>
                    <a:lnTo>
                      <a:pt x="242888" y="216694"/>
                    </a:lnTo>
                    <a:lnTo>
                      <a:pt x="202406" y="257175"/>
                    </a:lnTo>
                    <a:lnTo>
                      <a:pt x="164306" y="273844"/>
                    </a:lnTo>
                    <a:lnTo>
                      <a:pt x="126206" y="292894"/>
                    </a:lnTo>
                    <a:lnTo>
                      <a:pt x="88106" y="319088"/>
                    </a:lnTo>
                    <a:lnTo>
                      <a:pt x="23813" y="3262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pic>
            <p:nvPicPr>
              <p:cNvPr id="34" name="Billede 3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rot="20449524">
                <a:off x="8063268" y="1479594"/>
                <a:ext cx="595655" cy="446741"/>
              </a:xfrm>
              <a:prstGeom prst="rect">
                <a:avLst/>
              </a:prstGeom>
            </p:spPr>
          </p:pic>
        </p:grpSp>
        <p:sp>
          <p:nvSpPr>
            <p:cNvPr id="35" name="Tekstfelt 34"/>
            <p:cNvSpPr txBox="1"/>
            <p:nvPr/>
          </p:nvSpPr>
          <p:spPr>
            <a:xfrm>
              <a:off x="4660424" y="1231808"/>
              <a:ext cx="199920" cy="523220"/>
            </a:xfrm>
            <a:prstGeom prst="rect">
              <a:avLst/>
            </a:prstGeom>
            <a:noFill/>
          </p:spPr>
          <p:txBody>
            <a:bodyPr wrap="square" rtlCol="0">
              <a:spAutoFit/>
            </a:bodyPr>
            <a:lstStyle/>
            <a:p>
              <a:r>
                <a:rPr lang="da-DK" sz="2800" dirty="0"/>
                <a:t>!</a:t>
              </a:r>
            </a:p>
          </p:txBody>
        </p:sp>
      </p:grpSp>
      <p:pic>
        <p:nvPicPr>
          <p:cNvPr id="5" name="Billede 4"/>
          <p:cNvPicPr>
            <a:picLocks noChangeAspect="1"/>
          </p:cNvPicPr>
          <p:nvPr/>
        </p:nvPicPr>
        <p:blipFill>
          <a:blip r:embed="rId12" cstate="print">
            <a:clrChange>
              <a:clrFrom>
                <a:srgbClr val="B7B9B8"/>
              </a:clrFrom>
              <a:clrTo>
                <a:srgbClr val="B7B9B8">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3428714" y="2783427"/>
            <a:ext cx="2082566" cy="1508466"/>
          </a:xfrm>
          <a:prstGeom prst="rect">
            <a:avLst/>
          </a:prstGeom>
        </p:spPr>
      </p:pic>
      <p:sp>
        <p:nvSpPr>
          <p:cNvPr id="4" name="Tekstfelt 3"/>
          <p:cNvSpPr txBox="1"/>
          <p:nvPr/>
        </p:nvSpPr>
        <p:spPr>
          <a:xfrm>
            <a:off x="497146" y="1659775"/>
            <a:ext cx="3320172" cy="1077218"/>
          </a:xfrm>
          <a:prstGeom prst="rect">
            <a:avLst/>
          </a:prstGeom>
          <a:noFill/>
        </p:spPr>
        <p:txBody>
          <a:bodyPr wrap="square" rtlCol="0">
            <a:spAutoFit/>
          </a:bodyPr>
          <a:lstStyle/>
          <a:p>
            <a:r>
              <a:rPr lang="da-DK" sz="1600" b="1" dirty="0" smtClean="0">
                <a:solidFill>
                  <a:schemeClr val="accent2">
                    <a:lumMod val="75000"/>
                  </a:schemeClr>
                </a:solidFill>
              </a:rPr>
              <a:t>ARBEJDSFÆLLESSKABER </a:t>
            </a:r>
          </a:p>
          <a:p>
            <a:r>
              <a:rPr lang="da-DK" sz="1600" b="1" dirty="0" smtClean="0">
                <a:solidFill>
                  <a:schemeClr val="accent2">
                    <a:lumMod val="75000"/>
                  </a:schemeClr>
                </a:solidFill>
              </a:rPr>
              <a:t>OG STRATEGISKE DIALOGRUM</a:t>
            </a:r>
            <a:endParaRPr lang="da-DK" dirty="0" smtClean="0">
              <a:solidFill>
                <a:schemeClr val="accent2">
                  <a:lumMod val="75000"/>
                </a:schemeClr>
              </a:solidFill>
            </a:endParaRPr>
          </a:p>
          <a:p>
            <a:r>
              <a:rPr lang="da-DK" sz="1600" dirty="0" smtClean="0">
                <a:solidFill>
                  <a:schemeClr val="accent2">
                    <a:lumMod val="50000"/>
                  </a:schemeClr>
                </a:solidFill>
              </a:rPr>
              <a:t>Ser behov, føder idéer </a:t>
            </a:r>
          </a:p>
          <a:p>
            <a:r>
              <a:rPr lang="da-DK" sz="1600" dirty="0" smtClean="0">
                <a:solidFill>
                  <a:schemeClr val="accent2">
                    <a:lumMod val="50000"/>
                  </a:schemeClr>
                </a:solidFill>
              </a:rPr>
              <a:t>og træffer beslutninger</a:t>
            </a:r>
            <a:endParaRPr lang="da-DK" sz="1600" dirty="0">
              <a:solidFill>
                <a:schemeClr val="accent2">
                  <a:lumMod val="50000"/>
                </a:schemeClr>
              </a:solidFill>
            </a:endParaRPr>
          </a:p>
        </p:txBody>
      </p:sp>
      <p:grpSp>
        <p:nvGrpSpPr>
          <p:cNvPr id="10" name="Gruppe 69"/>
          <p:cNvGrpSpPr/>
          <p:nvPr/>
        </p:nvGrpSpPr>
        <p:grpSpPr>
          <a:xfrm flipH="1">
            <a:off x="3933412" y="3508698"/>
            <a:ext cx="1279888" cy="905348"/>
            <a:chOff x="1581666" y="6441337"/>
            <a:chExt cx="1142313" cy="767151"/>
          </a:xfrm>
        </p:grpSpPr>
        <p:sp>
          <p:nvSpPr>
            <p:cNvPr id="20" name="Kombinationstegning 19"/>
            <p:cNvSpPr/>
            <p:nvPr/>
          </p:nvSpPr>
          <p:spPr>
            <a:xfrm rot="759637">
              <a:off x="1913856" y="6514983"/>
              <a:ext cx="558792" cy="659331"/>
            </a:xfrm>
            <a:custGeom>
              <a:avLst/>
              <a:gdLst>
                <a:gd name="connsiteX0" fmla="*/ 35718 w 457200"/>
                <a:gd name="connsiteY0" fmla="*/ 516731 h 602456"/>
                <a:gd name="connsiteX1" fmla="*/ 47625 w 457200"/>
                <a:gd name="connsiteY1" fmla="*/ 407193 h 602456"/>
                <a:gd name="connsiteX2" fmla="*/ 38100 w 457200"/>
                <a:gd name="connsiteY2" fmla="*/ 323850 h 602456"/>
                <a:gd name="connsiteX3" fmla="*/ 38100 w 457200"/>
                <a:gd name="connsiteY3" fmla="*/ 192881 h 602456"/>
                <a:gd name="connsiteX4" fmla="*/ 64293 w 457200"/>
                <a:gd name="connsiteY4" fmla="*/ 90487 h 602456"/>
                <a:gd name="connsiteX5" fmla="*/ 133350 w 457200"/>
                <a:gd name="connsiteY5" fmla="*/ 23812 h 602456"/>
                <a:gd name="connsiteX6" fmla="*/ 200025 w 457200"/>
                <a:gd name="connsiteY6" fmla="*/ 4762 h 602456"/>
                <a:gd name="connsiteX7" fmla="*/ 302418 w 457200"/>
                <a:gd name="connsiteY7" fmla="*/ 0 h 602456"/>
                <a:gd name="connsiteX8" fmla="*/ 400050 w 457200"/>
                <a:gd name="connsiteY8" fmla="*/ 47625 h 602456"/>
                <a:gd name="connsiteX9" fmla="*/ 440531 w 457200"/>
                <a:gd name="connsiteY9" fmla="*/ 133350 h 602456"/>
                <a:gd name="connsiteX10" fmla="*/ 457200 w 457200"/>
                <a:gd name="connsiteY10" fmla="*/ 221456 h 602456"/>
                <a:gd name="connsiteX11" fmla="*/ 428625 w 457200"/>
                <a:gd name="connsiteY11" fmla="*/ 319087 h 602456"/>
                <a:gd name="connsiteX12" fmla="*/ 369093 w 457200"/>
                <a:gd name="connsiteY12" fmla="*/ 390525 h 602456"/>
                <a:gd name="connsiteX13" fmla="*/ 283368 w 457200"/>
                <a:gd name="connsiteY13" fmla="*/ 438150 h 602456"/>
                <a:gd name="connsiteX14" fmla="*/ 238125 w 457200"/>
                <a:gd name="connsiteY14" fmla="*/ 452437 h 602456"/>
                <a:gd name="connsiteX15" fmla="*/ 188118 w 457200"/>
                <a:gd name="connsiteY15" fmla="*/ 488156 h 602456"/>
                <a:gd name="connsiteX16" fmla="*/ 145256 w 457200"/>
                <a:gd name="connsiteY16" fmla="*/ 557212 h 602456"/>
                <a:gd name="connsiteX17" fmla="*/ 119062 w 457200"/>
                <a:gd name="connsiteY17" fmla="*/ 602456 h 602456"/>
                <a:gd name="connsiteX18" fmla="*/ 16668 w 457200"/>
                <a:gd name="connsiteY18" fmla="*/ 590550 h 602456"/>
                <a:gd name="connsiteX19" fmla="*/ 0 w 457200"/>
                <a:gd name="connsiteY19" fmla="*/ 566737 h 602456"/>
                <a:gd name="connsiteX20" fmla="*/ 35718 w 457200"/>
                <a:gd name="connsiteY20" fmla="*/ 516731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200" h="602456">
                  <a:moveTo>
                    <a:pt x="35718" y="516731"/>
                  </a:moveTo>
                  <a:lnTo>
                    <a:pt x="47625" y="407193"/>
                  </a:lnTo>
                  <a:lnTo>
                    <a:pt x="38100" y="323850"/>
                  </a:lnTo>
                  <a:lnTo>
                    <a:pt x="38100" y="192881"/>
                  </a:lnTo>
                  <a:lnTo>
                    <a:pt x="64293" y="90487"/>
                  </a:lnTo>
                  <a:lnTo>
                    <a:pt x="133350" y="23812"/>
                  </a:lnTo>
                  <a:lnTo>
                    <a:pt x="200025" y="4762"/>
                  </a:lnTo>
                  <a:lnTo>
                    <a:pt x="302418" y="0"/>
                  </a:lnTo>
                  <a:lnTo>
                    <a:pt x="400050" y="47625"/>
                  </a:lnTo>
                  <a:lnTo>
                    <a:pt x="440531" y="133350"/>
                  </a:lnTo>
                  <a:lnTo>
                    <a:pt x="457200" y="221456"/>
                  </a:lnTo>
                  <a:lnTo>
                    <a:pt x="428625" y="319087"/>
                  </a:lnTo>
                  <a:lnTo>
                    <a:pt x="369093" y="390525"/>
                  </a:lnTo>
                  <a:lnTo>
                    <a:pt x="283368" y="438150"/>
                  </a:lnTo>
                  <a:lnTo>
                    <a:pt x="238125" y="452437"/>
                  </a:lnTo>
                  <a:lnTo>
                    <a:pt x="188118" y="488156"/>
                  </a:lnTo>
                  <a:lnTo>
                    <a:pt x="145256" y="557212"/>
                  </a:lnTo>
                  <a:lnTo>
                    <a:pt x="119062" y="602456"/>
                  </a:lnTo>
                  <a:lnTo>
                    <a:pt x="16668" y="590550"/>
                  </a:lnTo>
                  <a:lnTo>
                    <a:pt x="0" y="566737"/>
                  </a:lnTo>
                  <a:lnTo>
                    <a:pt x="35718" y="516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pic>
          <p:nvPicPr>
            <p:cNvPr id="51" name="Billede 50"/>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rot="21209161">
              <a:off x="1581666" y="6441337"/>
              <a:ext cx="1142313" cy="767151"/>
            </a:xfrm>
            <a:prstGeom prst="rect">
              <a:avLst/>
            </a:prstGeom>
          </p:spPr>
        </p:pic>
      </p:grpSp>
      <p:pic>
        <p:nvPicPr>
          <p:cNvPr id="63" name="Billede 62"/>
          <p:cNvPicPr>
            <a:picLocks noChangeAspect="1"/>
          </p:cNvPicPr>
          <p:nvPr/>
        </p:nvPicPr>
        <p:blipFill>
          <a:blip r:embed="rId14" cstate="print">
            <a:clrChange>
              <a:clrFrom>
                <a:srgbClr val="B7B9B8"/>
              </a:clrFrom>
              <a:clrTo>
                <a:srgbClr val="B7B9B8">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381624" y="1297094"/>
            <a:ext cx="546915" cy="396147"/>
          </a:xfrm>
          <a:prstGeom prst="rect">
            <a:avLst/>
          </a:prstGeom>
        </p:spPr>
      </p:pic>
      <p:sp>
        <p:nvSpPr>
          <p:cNvPr id="64" name="Rektangel 63"/>
          <p:cNvSpPr/>
          <p:nvPr/>
        </p:nvSpPr>
        <p:spPr>
          <a:xfrm>
            <a:off x="4840922" y="1133351"/>
            <a:ext cx="492443" cy="369332"/>
          </a:xfrm>
          <a:prstGeom prst="rect">
            <a:avLst/>
          </a:prstGeom>
        </p:spPr>
        <p:txBody>
          <a:bodyPr wrap="none">
            <a:spAutoFit/>
          </a:bodyPr>
          <a:lstStyle/>
          <a:p>
            <a:r>
              <a:rPr lang="da-DK" dirty="0" smtClean="0">
                <a:solidFill>
                  <a:schemeClr val="accent2"/>
                </a:solidFill>
              </a:rPr>
              <a:t>KB</a:t>
            </a:r>
            <a:endParaRPr lang="da-DK" dirty="0">
              <a:solidFill>
                <a:schemeClr val="accent2"/>
              </a:solidFill>
            </a:endParaRPr>
          </a:p>
        </p:txBody>
      </p:sp>
      <p:grpSp>
        <p:nvGrpSpPr>
          <p:cNvPr id="11" name="Gruppe 5"/>
          <p:cNvGrpSpPr/>
          <p:nvPr/>
        </p:nvGrpSpPr>
        <p:grpSpPr>
          <a:xfrm>
            <a:off x="6740816" y="5135392"/>
            <a:ext cx="2401348" cy="1739918"/>
            <a:chOff x="6220486" y="4162368"/>
            <a:chExt cx="3449467" cy="2331771"/>
          </a:xfrm>
        </p:grpSpPr>
        <p:sp>
          <p:nvSpPr>
            <p:cNvPr id="61" name="Ellipse 60"/>
            <p:cNvSpPr/>
            <p:nvPr/>
          </p:nvSpPr>
          <p:spPr>
            <a:xfrm>
              <a:off x="6967730" y="4162368"/>
              <a:ext cx="1736019" cy="158567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sp>
          <p:nvSpPr>
            <p:cNvPr id="44" name="Tekstfelt 43"/>
            <p:cNvSpPr txBox="1"/>
            <p:nvPr/>
          </p:nvSpPr>
          <p:spPr>
            <a:xfrm>
              <a:off x="6220486" y="5710446"/>
              <a:ext cx="3449467" cy="783693"/>
            </a:xfrm>
            <a:prstGeom prst="rect">
              <a:avLst/>
            </a:prstGeom>
            <a:noFill/>
          </p:spPr>
          <p:txBody>
            <a:bodyPr wrap="square" rtlCol="0">
              <a:spAutoFit/>
            </a:bodyPr>
            <a:lstStyle/>
            <a:p>
              <a:pPr algn="ctr"/>
              <a:r>
                <a:rPr lang="da-DK" sz="1600" b="1" dirty="0" smtClean="0">
                  <a:solidFill>
                    <a:schemeClr val="accent4"/>
                  </a:solidFill>
                </a:rPr>
                <a:t>KOMPETENCE</a:t>
              </a:r>
            </a:p>
            <a:p>
              <a:pPr algn="ctr"/>
              <a:r>
                <a:rPr lang="da-DK" sz="1600" b="1" dirty="0" smtClean="0">
                  <a:solidFill>
                    <a:schemeClr val="accent4"/>
                  </a:solidFill>
                </a:rPr>
                <a:t>UDVIKLINGSMIDLER</a:t>
              </a:r>
            </a:p>
          </p:txBody>
        </p:sp>
        <p:sp>
          <p:nvSpPr>
            <p:cNvPr id="65" name="Tekstfelt 64"/>
            <p:cNvSpPr txBox="1"/>
            <p:nvPr/>
          </p:nvSpPr>
          <p:spPr>
            <a:xfrm>
              <a:off x="6308966" y="6111119"/>
              <a:ext cx="2931675" cy="338554"/>
            </a:xfrm>
            <a:prstGeom prst="rect">
              <a:avLst/>
            </a:prstGeom>
            <a:noFill/>
          </p:spPr>
          <p:txBody>
            <a:bodyPr wrap="square" rtlCol="0">
              <a:spAutoFit/>
            </a:bodyPr>
            <a:lstStyle/>
            <a:p>
              <a:pPr algn="ctr"/>
              <a:endParaRPr lang="da-DK" sz="1600" dirty="0">
                <a:solidFill>
                  <a:schemeClr val="accent1"/>
                </a:solidFill>
              </a:endParaRPr>
            </a:p>
          </p:txBody>
        </p:sp>
      </p:grpSp>
      <p:grpSp>
        <p:nvGrpSpPr>
          <p:cNvPr id="13" name="Gruppe 22"/>
          <p:cNvGrpSpPr/>
          <p:nvPr/>
        </p:nvGrpSpPr>
        <p:grpSpPr>
          <a:xfrm>
            <a:off x="3758707" y="3212976"/>
            <a:ext cx="2412674" cy="1868717"/>
            <a:chOff x="719899" y="2011974"/>
            <a:chExt cx="2627491" cy="2083240"/>
          </a:xfrm>
        </p:grpSpPr>
        <p:sp>
          <p:nvSpPr>
            <p:cNvPr id="12" name="Ellipse 11"/>
            <p:cNvSpPr/>
            <p:nvPr/>
          </p:nvSpPr>
          <p:spPr>
            <a:xfrm>
              <a:off x="719899" y="2312412"/>
              <a:ext cx="1831966" cy="1692190"/>
            </a:xfrm>
            <a:prstGeom prst="ellipse">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grpSp>
          <p:nvGrpSpPr>
            <p:cNvPr id="15" name="Gruppe 53"/>
            <p:cNvGrpSpPr/>
            <p:nvPr/>
          </p:nvGrpSpPr>
          <p:grpSpPr>
            <a:xfrm>
              <a:off x="964561" y="2011974"/>
              <a:ext cx="2382829" cy="2083240"/>
              <a:chOff x="1067117" y="1928709"/>
              <a:chExt cx="2382829" cy="2083240"/>
            </a:xfrm>
          </p:grpSpPr>
          <p:grpSp>
            <p:nvGrpSpPr>
              <p:cNvPr id="17" name="Gruppe 54"/>
              <p:cNvGrpSpPr/>
              <p:nvPr/>
            </p:nvGrpSpPr>
            <p:grpSpPr>
              <a:xfrm>
                <a:off x="1067117" y="1928709"/>
                <a:ext cx="2382829" cy="2083240"/>
                <a:chOff x="7496697" y="1162749"/>
                <a:chExt cx="2382829" cy="2083240"/>
              </a:xfrm>
            </p:grpSpPr>
            <p:pic>
              <p:nvPicPr>
                <p:cNvPr id="62" name="Billede 61"/>
                <p:cNvPicPr>
                  <a:picLocks noChangeAspect="1"/>
                </p:cNvPicPr>
                <p:nvPr/>
              </p:nvPicPr>
              <p:blipFill>
                <a:blip r:embed="rId15" cstate="print">
                  <a:clrChange>
                    <a:clrFrom>
                      <a:srgbClr val="C3C3C3"/>
                    </a:clrFrom>
                    <a:clrTo>
                      <a:srgbClr val="C3C3C3">
                        <a:alpha val="0"/>
                      </a:srgbClr>
                    </a:clrTo>
                  </a:clrChange>
                </a:blip>
                <a:stretch>
                  <a:fillRect/>
                </a:stretch>
              </p:blipFill>
              <p:spPr>
                <a:xfrm>
                  <a:off x="7496697" y="1162749"/>
                  <a:ext cx="1586316" cy="2083240"/>
                </a:xfrm>
                <a:prstGeom prst="rect">
                  <a:avLst/>
                </a:prstGeom>
              </p:spPr>
            </p:pic>
            <p:sp>
              <p:nvSpPr>
                <p:cNvPr id="66" name="Tekstfelt 65"/>
                <p:cNvSpPr txBox="1"/>
                <p:nvPr/>
              </p:nvSpPr>
              <p:spPr>
                <a:xfrm>
                  <a:off x="8441472" y="1946245"/>
                  <a:ext cx="1438054" cy="369332"/>
                </a:xfrm>
                <a:prstGeom prst="rect">
                  <a:avLst/>
                </a:prstGeom>
                <a:noFill/>
              </p:spPr>
              <p:txBody>
                <a:bodyPr wrap="square" rtlCol="0">
                  <a:spAutoFit/>
                </a:bodyPr>
                <a:lstStyle/>
                <a:p>
                  <a:r>
                    <a:rPr lang="da-DK" b="1" dirty="0" smtClean="0">
                      <a:solidFill>
                        <a:schemeClr val="accent2">
                          <a:lumMod val="75000"/>
                        </a:schemeClr>
                      </a:solidFill>
                    </a:rPr>
                    <a:t>FORSØG</a:t>
                  </a:r>
                  <a:endParaRPr lang="da-DK" b="1" dirty="0">
                    <a:solidFill>
                      <a:schemeClr val="accent2">
                        <a:lumMod val="75000"/>
                      </a:schemeClr>
                    </a:solidFill>
                  </a:endParaRPr>
                </a:p>
              </p:txBody>
            </p:sp>
          </p:grpSp>
          <p:grpSp>
            <p:nvGrpSpPr>
              <p:cNvPr id="18" name="Gruppe 55"/>
              <p:cNvGrpSpPr/>
              <p:nvPr/>
            </p:nvGrpSpPr>
            <p:grpSpPr>
              <a:xfrm flipH="1">
                <a:off x="1296611" y="2870938"/>
                <a:ext cx="993112" cy="753942"/>
                <a:chOff x="1581666" y="6441337"/>
                <a:chExt cx="1142313" cy="767151"/>
              </a:xfrm>
            </p:grpSpPr>
            <p:sp>
              <p:nvSpPr>
                <p:cNvPr id="58" name="Kombinationstegning 57"/>
                <p:cNvSpPr/>
                <p:nvPr/>
              </p:nvSpPr>
              <p:spPr>
                <a:xfrm rot="759637">
                  <a:off x="1913856" y="6514983"/>
                  <a:ext cx="558792" cy="659331"/>
                </a:xfrm>
                <a:custGeom>
                  <a:avLst/>
                  <a:gdLst>
                    <a:gd name="connsiteX0" fmla="*/ 35718 w 457200"/>
                    <a:gd name="connsiteY0" fmla="*/ 516731 h 602456"/>
                    <a:gd name="connsiteX1" fmla="*/ 47625 w 457200"/>
                    <a:gd name="connsiteY1" fmla="*/ 407193 h 602456"/>
                    <a:gd name="connsiteX2" fmla="*/ 38100 w 457200"/>
                    <a:gd name="connsiteY2" fmla="*/ 323850 h 602456"/>
                    <a:gd name="connsiteX3" fmla="*/ 38100 w 457200"/>
                    <a:gd name="connsiteY3" fmla="*/ 192881 h 602456"/>
                    <a:gd name="connsiteX4" fmla="*/ 64293 w 457200"/>
                    <a:gd name="connsiteY4" fmla="*/ 90487 h 602456"/>
                    <a:gd name="connsiteX5" fmla="*/ 133350 w 457200"/>
                    <a:gd name="connsiteY5" fmla="*/ 23812 h 602456"/>
                    <a:gd name="connsiteX6" fmla="*/ 200025 w 457200"/>
                    <a:gd name="connsiteY6" fmla="*/ 4762 h 602456"/>
                    <a:gd name="connsiteX7" fmla="*/ 302418 w 457200"/>
                    <a:gd name="connsiteY7" fmla="*/ 0 h 602456"/>
                    <a:gd name="connsiteX8" fmla="*/ 400050 w 457200"/>
                    <a:gd name="connsiteY8" fmla="*/ 47625 h 602456"/>
                    <a:gd name="connsiteX9" fmla="*/ 440531 w 457200"/>
                    <a:gd name="connsiteY9" fmla="*/ 133350 h 602456"/>
                    <a:gd name="connsiteX10" fmla="*/ 457200 w 457200"/>
                    <a:gd name="connsiteY10" fmla="*/ 221456 h 602456"/>
                    <a:gd name="connsiteX11" fmla="*/ 428625 w 457200"/>
                    <a:gd name="connsiteY11" fmla="*/ 319087 h 602456"/>
                    <a:gd name="connsiteX12" fmla="*/ 369093 w 457200"/>
                    <a:gd name="connsiteY12" fmla="*/ 390525 h 602456"/>
                    <a:gd name="connsiteX13" fmla="*/ 283368 w 457200"/>
                    <a:gd name="connsiteY13" fmla="*/ 438150 h 602456"/>
                    <a:gd name="connsiteX14" fmla="*/ 238125 w 457200"/>
                    <a:gd name="connsiteY14" fmla="*/ 452437 h 602456"/>
                    <a:gd name="connsiteX15" fmla="*/ 188118 w 457200"/>
                    <a:gd name="connsiteY15" fmla="*/ 488156 h 602456"/>
                    <a:gd name="connsiteX16" fmla="*/ 145256 w 457200"/>
                    <a:gd name="connsiteY16" fmla="*/ 557212 h 602456"/>
                    <a:gd name="connsiteX17" fmla="*/ 119062 w 457200"/>
                    <a:gd name="connsiteY17" fmla="*/ 602456 h 602456"/>
                    <a:gd name="connsiteX18" fmla="*/ 16668 w 457200"/>
                    <a:gd name="connsiteY18" fmla="*/ 590550 h 602456"/>
                    <a:gd name="connsiteX19" fmla="*/ 0 w 457200"/>
                    <a:gd name="connsiteY19" fmla="*/ 566737 h 602456"/>
                    <a:gd name="connsiteX20" fmla="*/ 35718 w 457200"/>
                    <a:gd name="connsiteY20" fmla="*/ 516731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200" h="602456">
                      <a:moveTo>
                        <a:pt x="35718" y="516731"/>
                      </a:moveTo>
                      <a:lnTo>
                        <a:pt x="47625" y="407193"/>
                      </a:lnTo>
                      <a:lnTo>
                        <a:pt x="38100" y="323850"/>
                      </a:lnTo>
                      <a:lnTo>
                        <a:pt x="38100" y="192881"/>
                      </a:lnTo>
                      <a:lnTo>
                        <a:pt x="64293" y="90487"/>
                      </a:lnTo>
                      <a:lnTo>
                        <a:pt x="133350" y="23812"/>
                      </a:lnTo>
                      <a:lnTo>
                        <a:pt x="200025" y="4762"/>
                      </a:lnTo>
                      <a:lnTo>
                        <a:pt x="302418" y="0"/>
                      </a:lnTo>
                      <a:lnTo>
                        <a:pt x="400050" y="47625"/>
                      </a:lnTo>
                      <a:lnTo>
                        <a:pt x="440531" y="133350"/>
                      </a:lnTo>
                      <a:lnTo>
                        <a:pt x="457200" y="221456"/>
                      </a:lnTo>
                      <a:lnTo>
                        <a:pt x="428625" y="319087"/>
                      </a:lnTo>
                      <a:lnTo>
                        <a:pt x="369093" y="390525"/>
                      </a:lnTo>
                      <a:lnTo>
                        <a:pt x="283368" y="438150"/>
                      </a:lnTo>
                      <a:lnTo>
                        <a:pt x="238125" y="452437"/>
                      </a:lnTo>
                      <a:lnTo>
                        <a:pt x="188118" y="488156"/>
                      </a:lnTo>
                      <a:lnTo>
                        <a:pt x="145256" y="557212"/>
                      </a:lnTo>
                      <a:lnTo>
                        <a:pt x="119062" y="602456"/>
                      </a:lnTo>
                      <a:lnTo>
                        <a:pt x="16668" y="590550"/>
                      </a:lnTo>
                      <a:lnTo>
                        <a:pt x="0" y="566737"/>
                      </a:lnTo>
                      <a:lnTo>
                        <a:pt x="35718" y="516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pic>
              <p:nvPicPr>
                <p:cNvPr id="59" name="Billede 58"/>
                <p:cNvPicPr>
                  <a:picLocks noChangeAspect="1"/>
                </p:cNvPicPr>
                <p:nvPr/>
              </p:nvPicPr>
              <p:blipFill>
                <a:blip r:embed="rId1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rot="21209161">
                  <a:off x="1581666" y="6441337"/>
                  <a:ext cx="1142313" cy="767151"/>
                </a:xfrm>
                <a:prstGeom prst="rect">
                  <a:avLst/>
                </a:prstGeom>
              </p:spPr>
            </p:pic>
          </p:grpSp>
          <p:pic>
            <p:nvPicPr>
              <p:cNvPr id="57" name="Billede 56"/>
              <p:cNvPicPr>
                <a:picLocks noChangeAspect="1"/>
              </p:cNvPicPr>
              <p:nvPr/>
            </p:nvPicPr>
            <p:blipFill>
              <a:blip r:embed="rId17" cstate="print">
                <a:clrChange>
                  <a:clrFrom>
                    <a:srgbClr val="FBFBFB"/>
                  </a:clrFrom>
                  <a:clrTo>
                    <a:srgbClr val="FBFBFB">
                      <a:alpha val="0"/>
                    </a:srgbClr>
                  </a:clrTo>
                </a:clrChange>
              </a:blip>
              <a:stretch>
                <a:fillRect/>
              </a:stretch>
            </p:blipFill>
            <p:spPr>
              <a:xfrm>
                <a:off x="1287624" y="2823801"/>
                <a:ext cx="409575" cy="676275"/>
              </a:xfrm>
              <a:prstGeom prst="rect">
                <a:avLst/>
              </a:prstGeom>
            </p:spPr>
          </p:pic>
        </p:grpSp>
      </p:grpSp>
      <p:sp>
        <p:nvSpPr>
          <p:cNvPr id="24" name="Tekstfelt 23"/>
          <p:cNvSpPr txBox="1"/>
          <p:nvPr/>
        </p:nvSpPr>
        <p:spPr>
          <a:xfrm>
            <a:off x="3398990" y="5783790"/>
            <a:ext cx="2383212" cy="461665"/>
          </a:xfrm>
          <a:prstGeom prst="rect">
            <a:avLst/>
          </a:prstGeom>
          <a:solidFill>
            <a:schemeClr val="bg1"/>
          </a:solidFill>
        </p:spPr>
        <p:txBody>
          <a:bodyPr wrap="square" rtlCol="0">
            <a:spAutoFit/>
          </a:bodyPr>
          <a:lstStyle/>
          <a:p>
            <a:pPr algn="ctr"/>
            <a:r>
              <a:rPr lang="da-DK" sz="2400" dirty="0" smtClean="0">
                <a:solidFill>
                  <a:schemeClr val="tx1">
                    <a:lumMod val="50000"/>
                    <a:lumOff val="50000"/>
                  </a:schemeClr>
                </a:solidFill>
              </a:rPr>
              <a:t>EFTER BEHOV</a:t>
            </a:r>
            <a:endParaRPr lang="da-DK" sz="2400" dirty="0">
              <a:solidFill>
                <a:schemeClr val="tx1">
                  <a:lumMod val="50000"/>
                  <a:lumOff val="50000"/>
                </a:schemeClr>
              </a:solidFill>
            </a:endParaRPr>
          </a:p>
        </p:txBody>
      </p:sp>
      <p:pic>
        <p:nvPicPr>
          <p:cNvPr id="8" name="Billede 7"/>
          <p:cNvPicPr>
            <a:picLocks noChangeAspect="1"/>
          </p:cNvPicPr>
          <p:nvPr/>
        </p:nvPicPr>
        <p:blipFill>
          <a:blip r:embed="rId18" cstate="print">
            <a:clrChange>
              <a:clrFrom>
                <a:srgbClr val="C2C2C2"/>
              </a:clrFrom>
              <a:clrTo>
                <a:srgbClr val="C2C2C2">
                  <a:alpha val="0"/>
                </a:srgbClr>
              </a:clrTo>
            </a:clrChange>
            <a:duotone>
              <a:schemeClr val="accent4">
                <a:shade val="45000"/>
                <a:satMod val="135000"/>
              </a:schemeClr>
              <a:prstClr val="white"/>
            </a:duotone>
            <a:extLst>
              <a:ext uri="{28A0092B-C50C-407E-A947-70E740481C1C}">
                <a14:useLocalDpi xmlns:a14="http://schemas.microsoft.com/office/drawing/2010/main" xmlns="" val="0"/>
              </a:ext>
            </a:extLst>
          </a:blip>
          <a:stretch>
            <a:fillRect/>
          </a:stretch>
        </p:blipFill>
        <p:spPr>
          <a:xfrm>
            <a:off x="6985091" y="5085190"/>
            <a:ext cx="1701393" cy="1271061"/>
          </a:xfrm>
          <a:prstGeom prst="rect">
            <a:avLst/>
          </a:prstGeom>
        </p:spPr>
      </p:pic>
      <p:grpSp>
        <p:nvGrpSpPr>
          <p:cNvPr id="48" name="Gruppe 5"/>
          <p:cNvGrpSpPr/>
          <p:nvPr/>
        </p:nvGrpSpPr>
        <p:grpSpPr>
          <a:xfrm>
            <a:off x="7753663" y="206066"/>
            <a:ext cx="1300581" cy="1300581"/>
            <a:chOff x="2845751" y="1582662"/>
            <a:chExt cx="1300581" cy="1300581"/>
          </a:xfrm>
        </p:grpSpPr>
        <p:sp>
          <p:nvSpPr>
            <p:cNvPr id="49" name="Ellipse 48"/>
            <p:cNvSpPr/>
            <p:nvPr/>
          </p:nvSpPr>
          <p:spPr>
            <a:xfrm>
              <a:off x="2845751" y="1582662"/>
              <a:ext cx="1300581" cy="1300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Ellipse 4"/>
            <p:cNvSpPr/>
            <p:nvPr/>
          </p:nvSpPr>
          <p:spPr>
            <a:xfrm>
              <a:off x="3036217" y="1773128"/>
              <a:ext cx="919649" cy="91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Administrativt</a:t>
              </a:r>
              <a:endParaRPr lang="da-DK" sz="1100" kern="1200" dirty="0">
                <a:solidFill>
                  <a:schemeClr val="tx1">
                    <a:lumMod val="95000"/>
                    <a:lumOff val="5000"/>
                  </a:schemeClr>
                </a:solidFill>
              </a:endParaRPr>
            </a:p>
          </p:txBody>
        </p:sp>
      </p:grpSp>
    </p:spTree>
    <p:extLst>
      <p:ext uri="{BB962C8B-B14F-4D97-AF65-F5344CB8AC3E}">
        <p14:creationId xmlns:p14="http://schemas.microsoft.com/office/powerpoint/2010/main" xmlns="" val="25558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xit" presetSubtype="0" fill="hold" nodeType="withEffect">
                                  <p:stCondLst>
                                    <p:cond delay="500"/>
                                  </p:stCondLst>
                                  <p:childTnLst>
                                    <p:animEffect transition="out" filter="fade">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par>
                                <p:cTn id="30" presetID="10" presetClass="entr" presetSubtype="0" fill="hold"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roces 76"/>
          <p:cNvSpPr/>
          <p:nvPr/>
        </p:nvSpPr>
        <p:spPr>
          <a:xfrm>
            <a:off x="2581210" y="3920803"/>
            <a:ext cx="3970481" cy="1236638"/>
          </a:xfrm>
          <a:prstGeom prst="flowChartProcess">
            <a:avLst/>
          </a:prstGeom>
          <a:solidFill>
            <a:srgbClr val="306B8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ctr" defTabSz="342900" fontAlgn="auto">
              <a:spcBef>
                <a:spcPts val="0"/>
              </a:spcBef>
              <a:spcAft>
                <a:spcPts val="0"/>
              </a:spcAft>
            </a:pPr>
            <a:endParaRPr lang="da-DK" sz="1400" dirty="0" smtClean="0">
              <a:solidFill>
                <a:prstClr val="black">
                  <a:lumMod val="85000"/>
                  <a:lumOff val="15000"/>
                </a:prstClr>
              </a:solidFill>
            </a:endParaRPr>
          </a:p>
        </p:txBody>
      </p:sp>
      <p:sp>
        <p:nvSpPr>
          <p:cNvPr id="76" name="Proces 75"/>
          <p:cNvSpPr/>
          <p:nvPr/>
        </p:nvSpPr>
        <p:spPr>
          <a:xfrm>
            <a:off x="2555776" y="2620462"/>
            <a:ext cx="4026836" cy="1198162"/>
          </a:xfrm>
          <a:prstGeom prst="flowChartProcess">
            <a:avLst/>
          </a:prstGeom>
          <a:solidFill>
            <a:srgbClr val="306B8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ctr" defTabSz="342900" fontAlgn="auto">
              <a:spcBef>
                <a:spcPts val="0"/>
              </a:spcBef>
              <a:spcAft>
                <a:spcPts val="0"/>
              </a:spcAft>
            </a:pPr>
            <a:r>
              <a:rPr lang="da-DK" sz="1400" dirty="0" smtClean="0">
                <a:solidFill>
                  <a:prstClr val="black">
                    <a:lumMod val="85000"/>
                    <a:lumOff val="15000"/>
                  </a:prstClr>
                </a:solidFill>
              </a:rPr>
              <a:t>LABS</a:t>
            </a:r>
          </a:p>
          <a:p>
            <a:pPr defTabSz="342900" fontAlgn="auto">
              <a:spcBef>
                <a:spcPts val="0"/>
              </a:spcBef>
              <a:spcAft>
                <a:spcPts val="0"/>
              </a:spcAft>
            </a:pPr>
            <a:r>
              <a:rPr lang="da-DK" sz="900" dirty="0" smtClean="0">
                <a:solidFill>
                  <a:srgbClr val="346A88"/>
                </a:solidFill>
              </a:rPr>
              <a:t>3 timers lab (workshop) arbejder i med at finde den gode ide og plan for afprøvning. Labs foregår på tværs i organisationen, således at der skabes viden og netværk mellem forsøgene.</a:t>
            </a:r>
            <a:endParaRPr lang="da-DK" sz="900" dirty="0">
              <a:solidFill>
                <a:srgbClr val="346A88"/>
              </a:solidFill>
            </a:endParaRPr>
          </a:p>
        </p:txBody>
      </p:sp>
      <p:sp>
        <p:nvSpPr>
          <p:cNvPr id="83" name="Ellipse 82"/>
          <p:cNvSpPr/>
          <p:nvPr/>
        </p:nvSpPr>
        <p:spPr>
          <a:xfrm>
            <a:off x="6813823" y="2064910"/>
            <a:ext cx="1818326" cy="2549482"/>
          </a:xfrm>
          <a:prstGeom prst="ellipse">
            <a:avLst/>
          </a:prstGeom>
          <a:solidFill>
            <a:srgbClr val="43ABA5">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a-DK" sz="1125" dirty="0">
              <a:solidFill>
                <a:prstClr val="black"/>
              </a:solidFill>
            </a:endParaRPr>
          </a:p>
        </p:txBody>
      </p:sp>
      <p:grpSp>
        <p:nvGrpSpPr>
          <p:cNvPr id="4" name="Grupper 5"/>
          <p:cNvGrpSpPr/>
          <p:nvPr/>
        </p:nvGrpSpPr>
        <p:grpSpPr>
          <a:xfrm>
            <a:off x="464357" y="2185110"/>
            <a:ext cx="866200" cy="1313635"/>
            <a:chOff x="262963" y="570786"/>
            <a:chExt cx="1117031" cy="1534185"/>
          </a:xfrm>
        </p:grpSpPr>
        <p:pic>
          <p:nvPicPr>
            <p:cNvPr id="84" name="Billede 83" descr="Dame.eps"/>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1637" y="1448028"/>
              <a:ext cx="520080" cy="656943"/>
            </a:xfrm>
            <a:prstGeom prst="rect">
              <a:avLst/>
            </a:prstGeom>
          </p:spPr>
        </p:pic>
        <p:sp>
          <p:nvSpPr>
            <p:cNvPr id="85" name="Tekstfelt 84"/>
            <p:cNvSpPr txBox="1"/>
            <p:nvPr/>
          </p:nvSpPr>
          <p:spPr>
            <a:xfrm rot="1489516">
              <a:off x="923440" y="1140237"/>
              <a:ext cx="456554" cy="400110"/>
            </a:xfrm>
            <a:prstGeom prst="rect">
              <a:avLst/>
            </a:prstGeom>
            <a:noFill/>
          </p:spPr>
          <p:txBody>
            <a:bodyPr wrap="square" rtlCol="0">
              <a:spAutoFit/>
            </a:bodyPr>
            <a:lstStyle/>
            <a:p>
              <a:r>
                <a:rPr lang="da-DK" sz="2000" b="1" dirty="0" smtClean="0">
                  <a:solidFill>
                    <a:prstClr val="black"/>
                  </a:solidFill>
                </a:rPr>
                <a:t>?</a:t>
              </a:r>
              <a:endParaRPr lang="da-DK" sz="2000" b="1" dirty="0">
                <a:solidFill>
                  <a:prstClr val="black"/>
                </a:solidFill>
              </a:endParaRPr>
            </a:p>
          </p:txBody>
        </p:sp>
        <p:sp>
          <p:nvSpPr>
            <p:cNvPr id="89" name="Tekstfelt 88"/>
            <p:cNvSpPr txBox="1"/>
            <p:nvPr/>
          </p:nvSpPr>
          <p:spPr>
            <a:xfrm rot="20302803">
              <a:off x="262963" y="570786"/>
              <a:ext cx="456554" cy="446955"/>
            </a:xfrm>
            <a:prstGeom prst="rect">
              <a:avLst/>
            </a:prstGeom>
            <a:noFill/>
          </p:spPr>
          <p:txBody>
            <a:bodyPr wrap="square" rtlCol="0">
              <a:spAutoFit/>
            </a:bodyPr>
            <a:lstStyle/>
            <a:p>
              <a:endParaRPr lang="da-DK" sz="2000" b="1" dirty="0">
                <a:solidFill>
                  <a:prstClr val="black"/>
                </a:solidFill>
              </a:endParaRPr>
            </a:p>
          </p:txBody>
        </p:sp>
      </p:grpSp>
      <p:pic>
        <p:nvPicPr>
          <p:cNvPr id="39" name="Billede 38" descr="Byvaaben_m_tekst.eps"/>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1520" y="6219513"/>
            <a:ext cx="1512168" cy="429594"/>
          </a:xfrm>
          <a:prstGeom prst="rect">
            <a:avLst/>
          </a:prstGeom>
        </p:spPr>
      </p:pic>
      <p:sp>
        <p:nvSpPr>
          <p:cNvPr id="87" name="Tekstfelt 86"/>
          <p:cNvSpPr txBox="1"/>
          <p:nvPr/>
        </p:nvSpPr>
        <p:spPr>
          <a:xfrm>
            <a:off x="6618615" y="2110033"/>
            <a:ext cx="2232248" cy="1015663"/>
          </a:xfrm>
          <a:prstGeom prst="rect">
            <a:avLst/>
          </a:prstGeom>
          <a:noFill/>
        </p:spPr>
        <p:txBody>
          <a:bodyPr wrap="square" rtlCol="0">
            <a:spAutoFit/>
          </a:bodyPr>
          <a:lstStyle/>
          <a:p>
            <a:pPr algn="ctr" fontAlgn="auto">
              <a:spcBef>
                <a:spcPts val="0"/>
              </a:spcBef>
              <a:spcAft>
                <a:spcPts val="0"/>
              </a:spcAft>
            </a:pPr>
            <a:r>
              <a:rPr lang="da-DK" sz="1400" b="1" dirty="0" smtClean="0">
                <a:solidFill>
                  <a:srgbClr val="346A88"/>
                </a:solidFill>
                <a:latin typeface="Calibri"/>
              </a:rPr>
              <a:t/>
            </a:r>
            <a:br>
              <a:rPr lang="da-DK" sz="1400" b="1" dirty="0" smtClean="0">
                <a:solidFill>
                  <a:srgbClr val="346A88"/>
                </a:solidFill>
                <a:latin typeface="Calibri"/>
              </a:rPr>
            </a:br>
            <a:r>
              <a:rPr lang="da-DK" sz="1400" b="1" dirty="0" smtClean="0">
                <a:solidFill>
                  <a:srgbClr val="346A88"/>
                </a:solidFill>
                <a:latin typeface="Calibri"/>
              </a:rPr>
              <a:t/>
            </a:r>
            <a:br>
              <a:rPr lang="da-DK" sz="1400" b="1" dirty="0" smtClean="0">
                <a:solidFill>
                  <a:srgbClr val="346A88"/>
                </a:solidFill>
                <a:latin typeface="Calibri"/>
              </a:rPr>
            </a:br>
            <a:r>
              <a:rPr lang="da-DK" sz="1200" dirty="0" smtClean="0">
                <a:solidFill>
                  <a:prstClr val="black">
                    <a:lumMod val="85000"/>
                    <a:lumOff val="15000"/>
                  </a:prstClr>
                </a:solidFill>
                <a:latin typeface="Calibri"/>
              </a:rPr>
              <a:t>SPARRINGSNETVÆRK</a:t>
            </a:r>
          </a:p>
          <a:p>
            <a:pPr algn="ctr" fontAlgn="auto">
              <a:spcBef>
                <a:spcPts val="0"/>
              </a:spcBef>
              <a:spcAft>
                <a:spcPts val="0"/>
              </a:spcAft>
            </a:pPr>
            <a:r>
              <a:rPr lang="da-DK" sz="1000" dirty="0" smtClean="0">
                <a:solidFill>
                  <a:srgbClr val="2F7975"/>
                </a:solidFill>
                <a:latin typeface="Calibri"/>
              </a:rPr>
              <a:t>Borgere og medarbejdere</a:t>
            </a:r>
          </a:p>
          <a:p>
            <a:pPr algn="ctr" fontAlgn="auto">
              <a:spcBef>
                <a:spcPts val="0"/>
              </a:spcBef>
              <a:spcAft>
                <a:spcPts val="0"/>
              </a:spcAft>
            </a:pPr>
            <a:r>
              <a:rPr lang="da-DK" sz="1000" dirty="0" smtClean="0">
                <a:solidFill>
                  <a:srgbClr val="346A88"/>
                </a:solidFill>
                <a:latin typeface="Calibri"/>
              </a:rPr>
              <a:t> </a:t>
            </a:r>
            <a:endParaRPr lang="da-DK" sz="1000" dirty="0">
              <a:solidFill>
                <a:srgbClr val="346A88"/>
              </a:solidFill>
              <a:latin typeface="Calibri"/>
            </a:endParaRPr>
          </a:p>
        </p:txBody>
      </p:sp>
      <p:sp>
        <p:nvSpPr>
          <p:cNvPr id="122" name="Proces 121"/>
          <p:cNvSpPr/>
          <p:nvPr/>
        </p:nvSpPr>
        <p:spPr>
          <a:xfrm>
            <a:off x="2555775" y="1366568"/>
            <a:ext cx="4045345" cy="1166976"/>
          </a:xfrm>
          <a:prstGeom prst="flowChartProcess">
            <a:avLst/>
          </a:prstGeom>
          <a:solidFill>
            <a:srgbClr val="306B8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ctr" defTabSz="342900" fontAlgn="auto">
              <a:spcBef>
                <a:spcPts val="0"/>
              </a:spcBef>
              <a:spcAft>
                <a:spcPts val="0"/>
              </a:spcAft>
            </a:pPr>
            <a:r>
              <a:rPr lang="da-DK" sz="1400" dirty="0" smtClean="0">
                <a:solidFill>
                  <a:prstClr val="black">
                    <a:lumMod val="85000"/>
                    <a:lumOff val="15000"/>
                  </a:prstClr>
                </a:solidFill>
              </a:rPr>
              <a:t>SKRÆDDERSYET SPARRINGSFORLØB</a:t>
            </a:r>
          </a:p>
          <a:p>
            <a:pPr defTabSz="342900" fontAlgn="auto">
              <a:spcBef>
                <a:spcPts val="0"/>
              </a:spcBef>
              <a:spcAft>
                <a:spcPts val="0"/>
              </a:spcAft>
            </a:pPr>
            <a:r>
              <a:rPr lang="da-DK" sz="900" dirty="0" smtClean="0">
                <a:solidFill>
                  <a:srgbClr val="346A88"/>
                </a:solidFill>
              </a:rPr>
              <a:t>For jer som ønsker løbende sparring og værktøjer til jeres forsøg.</a:t>
            </a:r>
            <a:br>
              <a:rPr lang="da-DK" sz="900" dirty="0" smtClean="0">
                <a:solidFill>
                  <a:srgbClr val="346A88"/>
                </a:solidFill>
              </a:rPr>
            </a:br>
            <a:r>
              <a:rPr lang="da-DK" sz="900" dirty="0" smtClean="0">
                <a:solidFill>
                  <a:srgbClr val="346A88"/>
                </a:solidFill>
              </a:rPr>
              <a:t>Et forløb kan bestå af 4 sessioner:</a:t>
            </a:r>
          </a:p>
          <a:p>
            <a:pPr defTabSz="342900" fontAlgn="auto">
              <a:spcBef>
                <a:spcPts val="0"/>
              </a:spcBef>
              <a:spcAft>
                <a:spcPts val="0"/>
              </a:spcAft>
            </a:pPr>
            <a:r>
              <a:rPr lang="da-DK" sz="900" dirty="0" smtClean="0">
                <a:solidFill>
                  <a:srgbClr val="346A88"/>
                </a:solidFill>
              </a:rPr>
              <a:t>1. Find den gode ide 2. Sæt holdet og </a:t>
            </a:r>
            <a:r>
              <a:rPr lang="da-DK" sz="900" dirty="0" err="1" smtClean="0">
                <a:solidFill>
                  <a:srgbClr val="346A88"/>
                </a:solidFill>
              </a:rPr>
              <a:t>samskabelse</a:t>
            </a:r>
            <a:r>
              <a:rPr lang="da-DK" sz="900" dirty="0" smtClean="0">
                <a:solidFill>
                  <a:srgbClr val="346A88"/>
                </a:solidFill>
              </a:rPr>
              <a:t> </a:t>
            </a:r>
            <a:br>
              <a:rPr lang="da-DK" sz="900" dirty="0" smtClean="0">
                <a:solidFill>
                  <a:srgbClr val="346A88"/>
                </a:solidFill>
              </a:rPr>
            </a:br>
            <a:r>
              <a:rPr lang="da-DK" sz="900" dirty="0" smtClean="0">
                <a:solidFill>
                  <a:srgbClr val="346A88"/>
                </a:solidFill>
              </a:rPr>
              <a:t>3. Afprøvning af ide 4. Læring og </a:t>
            </a:r>
            <a:r>
              <a:rPr lang="da-DK" sz="900" dirty="0" err="1" smtClean="0">
                <a:solidFill>
                  <a:srgbClr val="346A88"/>
                </a:solidFill>
              </a:rPr>
              <a:t>skalering</a:t>
            </a:r>
            <a:r>
              <a:rPr lang="da-DK" sz="900" dirty="0" smtClean="0">
                <a:solidFill>
                  <a:srgbClr val="346A88"/>
                </a:solidFill>
              </a:rPr>
              <a:t> af ide.</a:t>
            </a:r>
          </a:p>
        </p:txBody>
      </p:sp>
      <p:cxnSp>
        <p:nvCxnSpPr>
          <p:cNvPr id="58" name="Lige pilforbindelse 57"/>
          <p:cNvCxnSpPr/>
          <p:nvPr/>
        </p:nvCxnSpPr>
        <p:spPr>
          <a:xfrm flipV="1">
            <a:off x="2303541" y="3114296"/>
            <a:ext cx="187091" cy="9118"/>
          </a:xfrm>
          <a:prstGeom prst="straightConnector1">
            <a:avLst/>
          </a:prstGeom>
          <a:ln w="12700" cmpd="sng">
            <a:solidFill>
              <a:schemeClr val="tx1"/>
            </a:solidFill>
            <a:prstDash val="lgDash"/>
            <a:tailEnd type="arrow"/>
          </a:ln>
          <a:effectLst/>
        </p:spPr>
        <p:style>
          <a:lnRef idx="2">
            <a:schemeClr val="accent1"/>
          </a:lnRef>
          <a:fillRef idx="0">
            <a:schemeClr val="accent1"/>
          </a:fillRef>
          <a:effectRef idx="1">
            <a:schemeClr val="accent1"/>
          </a:effectRef>
          <a:fontRef idx="minor">
            <a:schemeClr val="tx1"/>
          </a:fontRef>
        </p:style>
      </p:cxnSp>
      <p:cxnSp>
        <p:nvCxnSpPr>
          <p:cNvPr id="63" name="Lige pilforbindelse 62"/>
          <p:cNvCxnSpPr/>
          <p:nvPr/>
        </p:nvCxnSpPr>
        <p:spPr>
          <a:xfrm>
            <a:off x="2094607" y="4189445"/>
            <a:ext cx="388999" cy="330815"/>
          </a:xfrm>
          <a:prstGeom prst="straightConnector1">
            <a:avLst/>
          </a:prstGeom>
          <a:ln w="12700" cmpd="sng">
            <a:solidFill>
              <a:schemeClr val="tx1"/>
            </a:solidFill>
            <a:prstDash val="lgDash"/>
            <a:tailEnd type="arrow"/>
          </a:ln>
          <a:effectLst/>
        </p:spPr>
        <p:style>
          <a:lnRef idx="2">
            <a:schemeClr val="accent1"/>
          </a:lnRef>
          <a:fillRef idx="0">
            <a:schemeClr val="accent1"/>
          </a:fillRef>
          <a:effectRef idx="1">
            <a:schemeClr val="accent1"/>
          </a:effectRef>
          <a:fontRef idx="minor">
            <a:schemeClr val="tx1"/>
          </a:fontRef>
        </p:style>
      </p:cxnSp>
      <p:pic>
        <p:nvPicPr>
          <p:cNvPr id="97" name="Billede 96"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437988" y="4076402"/>
            <a:ext cx="120153" cy="301035"/>
          </a:xfrm>
          <a:prstGeom prst="rect">
            <a:avLst/>
          </a:prstGeom>
        </p:spPr>
      </p:pic>
      <p:pic>
        <p:nvPicPr>
          <p:cNvPr id="98" name="Billede 97"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54012" y="4076402"/>
            <a:ext cx="120153" cy="301035"/>
          </a:xfrm>
          <a:prstGeom prst="rect">
            <a:avLst/>
          </a:prstGeom>
        </p:spPr>
      </p:pic>
      <p:pic>
        <p:nvPicPr>
          <p:cNvPr id="99" name="Billede 98"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70036" y="4076402"/>
            <a:ext cx="120153" cy="301035"/>
          </a:xfrm>
          <a:prstGeom prst="rect">
            <a:avLst/>
          </a:prstGeom>
        </p:spPr>
      </p:pic>
      <p:pic>
        <p:nvPicPr>
          <p:cNvPr id="100" name="Billede 99"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438236" y="3140968"/>
            <a:ext cx="120153" cy="301035"/>
          </a:xfrm>
          <a:prstGeom prst="rect">
            <a:avLst/>
          </a:prstGeom>
        </p:spPr>
      </p:pic>
      <p:pic>
        <p:nvPicPr>
          <p:cNvPr id="101" name="Billede 100"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54260" y="3140968"/>
            <a:ext cx="120153" cy="301035"/>
          </a:xfrm>
          <a:prstGeom prst="rect">
            <a:avLst/>
          </a:prstGeom>
        </p:spPr>
      </p:pic>
      <p:pic>
        <p:nvPicPr>
          <p:cNvPr id="103" name="Billede 102"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870284" y="3140968"/>
            <a:ext cx="120153" cy="301035"/>
          </a:xfrm>
          <a:prstGeom prst="rect">
            <a:avLst/>
          </a:prstGeom>
        </p:spPr>
      </p:pic>
      <p:sp>
        <p:nvSpPr>
          <p:cNvPr id="155" name="Højrepil 154"/>
          <p:cNvSpPr/>
          <p:nvPr/>
        </p:nvSpPr>
        <p:spPr>
          <a:xfrm rot="14115281">
            <a:off x="6331021" y="2857074"/>
            <a:ext cx="1320947" cy="215187"/>
          </a:xfrm>
          <a:prstGeom prst="rightArrow">
            <a:avLst/>
          </a:prstGeom>
          <a:solidFill>
            <a:srgbClr val="3B959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grpSp>
        <p:nvGrpSpPr>
          <p:cNvPr id="5" name="Grupper 63"/>
          <p:cNvGrpSpPr/>
          <p:nvPr/>
        </p:nvGrpSpPr>
        <p:grpSpPr>
          <a:xfrm>
            <a:off x="7308304" y="3501008"/>
            <a:ext cx="768667" cy="576064"/>
            <a:chOff x="5567789" y="2708920"/>
            <a:chExt cx="768667" cy="576064"/>
          </a:xfrm>
          <a:solidFill>
            <a:srgbClr val="3B9591">
              <a:alpha val="74902"/>
            </a:srgbClr>
          </a:solidFill>
        </p:grpSpPr>
        <p:sp>
          <p:nvSpPr>
            <p:cNvPr id="65" name="Kombinationstegning 64"/>
            <p:cNvSpPr/>
            <p:nvPr/>
          </p:nvSpPr>
          <p:spPr>
            <a:xfrm>
              <a:off x="5567789" y="2708920"/>
              <a:ext cx="768667" cy="576064"/>
            </a:xfrm>
            <a:custGeom>
              <a:avLst/>
              <a:gdLst>
                <a:gd name="connsiteX0" fmla="*/ 0 w 1340338"/>
                <a:gd name="connsiteY0" fmla="*/ 670169 h 1340338"/>
                <a:gd name="connsiteX1" fmla="*/ 670169 w 1340338"/>
                <a:gd name="connsiteY1" fmla="*/ 0 h 1340338"/>
                <a:gd name="connsiteX2" fmla="*/ 1340338 w 1340338"/>
                <a:gd name="connsiteY2" fmla="*/ 670169 h 1340338"/>
                <a:gd name="connsiteX3" fmla="*/ 670169 w 1340338"/>
                <a:gd name="connsiteY3" fmla="*/ 1340338 h 1340338"/>
                <a:gd name="connsiteX4" fmla="*/ 0 w 1340338"/>
                <a:gd name="connsiteY4" fmla="*/ 670169 h 1340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338" h="1340338">
                  <a:moveTo>
                    <a:pt x="0" y="670169"/>
                  </a:moveTo>
                  <a:cubicBezTo>
                    <a:pt x="0" y="300045"/>
                    <a:pt x="300045" y="0"/>
                    <a:pt x="670169" y="0"/>
                  </a:cubicBezTo>
                  <a:cubicBezTo>
                    <a:pt x="1040293" y="0"/>
                    <a:pt x="1340338" y="300045"/>
                    <a:pt x="1340338" y="670169"/>
                  </a:cubicBezTo>
                  <a:cubicBezTo>
                    <a:pt x="1340338" y="1040293"/>
                    <a:pt x="1040293" y="1340338"/>
                    <a:pt x="670169" y="1340338"/>
                  </a:cubicBezTo>
                  <a:cubicBezTo>
                    <a:pt x="300045" y="1340338"/>
                    <a:pt x="0" y="1040293"/>
                    <a:pt x="0" y="670169"/>
                  </a:cubicBezTo>
                  <a:close/>
                </a:path>
              </a:pathLst>
            </a:custGeom>
            <a:grpFill/>
            <a:ln>
              <a:noFill/>
            </a:ln>
          </p:spPr>
          <p:style>
            <a:lnRef idx="2">
              <a:scrgbClr r="0" g="0" b="0"/>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70996" tIns="194768" rIns="230580" bIns="144506" numCol="1" spcCol="1270" anchor="ctr" anchorCtr="0">
              <a:noAutofit/>
            </a:bodyPr>
            <a:lstStyle/>
            <a:p>
              <a:pPr algn="ctr" defTabSz="400050" fontAlgn="auto">
                <a:lnSpc>
                  <a:spcPct val="90000"/>
                </a:lnSpc>
                <a:spcAft>
                  <a:spcPct val="35000"/>
                </a:spcAft>
              </a:pPr>
              <a:endParaRPr lang="da-DK" sz="900" dirty="0">
                <a:solidFill>
                  <a:prstClr val="black"/>
                </a:solidFill>
              </a:endParaRPr>
            </a:p>
          </p:txBody>
        </p:sp>
        <p:pic>
          <p:nvPicPr>
            <p:cNvPr id="66" name="Billede 65"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97473" y="2830929"/>
              <a:ext cx="120153" cy="301035"/>
            </a:xfrm>
            <a:prstGeom prst="rect">
              <a:avLst/>
            </a:prstGeom>
            <a:grpFill/>
          </p:spPr>
        </p:pic>
        <p:pic>
          <p:nvPicPr>
            <p:cNvPr id="67" name="Billede 66"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13497" y="2830929"/>
              <a:ext cx="120153" cy="301035"/>
            </a:xfrm>
            <a:prstGeom prst="rect">
              <a:avLst/>
            </a:prstGeom>
            <a:grpFill/>
          </p:spPr>
        </p:pic>
        <p:pic>
          <p:nvPicPr>
            <p:cNvPr id="68" name="Billede 67"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29521" y="2830929"/>
              <a:ext cx="120153" cy="301035"/>
            </a:xfrm>
            <a:prstGeom prst="rect">
              <a:avLst/>
            </a:prstGeom>
            <a:grpFill/>
          </p:spPr>
        </p:pic>
      </p:grpSp>
      <p:sp>
        <p:nvSpPr>
          <p:cNvPr id="69" name="Tekstfelt 68"/>
          <p:cNvSpPr txBox="1"/>
          <p:nvPr/>
        </p:nvSpPr>
        <p:spPr>
          <a:xfrm>
            <a:off x="467544" y="908720"/>
            <a:ext cx="7594693" cy="692497"/>
          </a:xfrm>
          <a:prstGeom prst="rect">
            <a:avLst/>
          </a:prstGeom>
          <a:noFill/>
        </p:spPr>
        <p:txBody>
          <a:bodyPr wrap="square" rtlCol="0">
            <a:spAutoFit/>
          </a:bodyPr>
          <a:lstStyle/>
          <a:p>
            <a:r>
              <a:rPr lang="da-DK" dirty="0" smtClean="0">
                <a:latin typeface="+mj-lt"/>
                <a:cs typeface="Calibri"/>
              </a:rPr>
              <a:t>HVAD KAN SPARRINGSRUMMET</a:t>
            </a:r>
          </a:p>
          <a:p>
            <a:r>
              <a:rPr lang="da-DK" sz="1050" dirty="0" smtClean="0">
                <a:solidFill>
                  <a:prstClr val="black"/>
                </a:solidFill>
                <a:latin typeface="Calibri"/>
                <a:cs typeface="Calibri"/>
              </a:rPr>
              <a:t/>
            </a:r>
            <a:br>
              <a:rPr lang="da-DK" sz="1050" dirty="0" smtClean="0">
                <a:solidFill>
                  <a:prstClr val="black"/>
                </a:solidFill>
                <a:latin typeface="Calibri"/>
                <a:cs typeface="Calibri"/>
              </a:rPr>
            </a:br>
            <a:endParaRPr lang="da-DK" sz="1050" b="1" dirty="0">
              <a:solidFill>
                <a:prstClr val="black"/>
              </a:solidFill>
              <a:latin typeface="Calibri"/>
              <a:cs typeface="Calibri"/>
            </a:endParaRPr>
          </a:p>
        </p:txBody>
      </p:sp>
      <p:sp>
        <p:nvSpPr>
          <p:cNvPr id="3" name="Tekstfelt 2"/>
          <p:cNvSpPr txBox="1"/>
          <p:nvPr/>
        </p:nvSpPr>
        <p:spPr>
          <a:xfrm rot="18911130">
            <a:off x="363908" y="2164859"/>
            <a:ext cx="1727395" cy="307777"/>
          </a:xfrm>
          <a:prstGeom prst="rect">
            <a:avLst/>
          </a:prstGeom>
          <a:noFill/>
        </p:spPr>
        <p:txBody>
          <a:bodyPr wrap="square" rtlCol="0">
            <a:spAutoFit/>
          </a:bodyPr>
          <a:lstStyle/>
          <a:p>
            <a:r>
              <a:rPr lang="da-DK" sz="1400" dirty="0" smtClean="0">
                <a:solidFill>
                  <a:prstClr val="black"/>
                </a:solidFill>
              </a:rPr>
              <a:t>Her er du</a:t>
            </a:r>
            <a:endParaRPr lang="da-DK" sz="1400" dirty="0">
              <a:solidFill>
                <a:prstClr val="black"/>
              </a:solidFill>
            </a:endParaRPr>
          </a:p>
        </p:txBody>
      </p:sp>
      <p:sp>
        <p:nvSpPr>
          <p:cNvPr id="72" name="Tekstfelt 71"/>
          <p:cNvSpPr txBox="1"/>
          <p:nvPr/>
        </p:nvSpPr>
        <p:spPr>
          <a:xfrm>
            <a:off x="3148948" y="4796719"/>
            <a:ext cx="2807742" cy="307777"/>
          </a:xfrm>
          <a:prstGeom prst="rect">
            <a:avLst/>
          </a:prstGeom>
          <a:noFill/>
        </p:spPr>
        <p:txBody>
          <a:bodyPr wrap="square" rtlCol="0">
            <a:spAutoFit/>
          </a:bodyPr>
          <a:lstStyle/>
          <a:p>
            <a:pPr algn="r"/>
            <a:r>
              <a:rPr lang="da-DK" sz="700" i="1" dirty="0" smtClean="0">
                <a:solidFill>
                  <a:srgbClr val="2F7975"/>
                </a:solidFill>
              </a:rPr>
              <a:t>Udvalgte borgere eller medarbejdere fra det agile</a:t>
            </a:r>
            <a:br>
              <a:rPr lang="da-DK" sz="700" i="1" dirty="0" smtClean="0">
                <a:solidFill>
                  <a:srgbClr val="2F7975"/>
                </a:solidFill>
              </a:rPr>
            </a:br>
            <a:r>
              <a:rPr lang="da-DK" sz="700" i="1" dirty="0" smtClean="0">
                <a:solidFill>
                  <a:srgbClr val="2F7975"/>
                </a:solidFill>
              </a:rPr>
              <a:t>sparringsnetværk tilknyttes jeres arbejdsgruppe</a:t>
            </a:r>
            <a:endParaRPr lang="da-DK" sz="700" i="1" dirty="0">
              <a:solidFill>
                <a:srgbClr val="2F7975"/>
              </a:solidFill>
            </a:endParaRPr>
          </a:p>
        </p:txBody>
      </p:sp>
      <p:cxnSp>
        <p:nvCxnSpPr>
          <p:cNvPr id="21" name="Lige forbindelse 20"/>
          <p:cNvCxnSpPr/>
          <p:nvPr/>
        </p:nvCxnSpPr>
        <p:spPr>
          <a:xfrm>
            <a:off x="5512713" y="2205363"/>
            <a:ext cx="469226" cy="0"/>
          </a:xfrm>
          <a:prstGeom prst="line">
            <a:avLst/>
          </a:prstGeom>
          <a:ln>
            <a:solidFill>
              <a:srgbClr val="3B9591"/>
            </a:solidFill>
          </a:ln>
        </p:spPr>
        <p:style>
          <a:lnRef idx="1">
            <a:schemeClr val="dk1"/>
          </a:lnRef>
          <a:fillRef idx="0">
            <a:schemeClr val="dk1"/>
          </a:fillRef>
          <a:effectRef idx="0">
            <a:schemeClr val="dk1"/>
          </a:effectRef>
          <a:fontRef idx="minor">
            <a:schemeClr val="tx1"/>
          </a:fontRef>
        </p:style>
      </p:cxnSp>
      <p:grpSp>
        <p:nvGrpSpPr>
          <p:cNvPr id="6" name="Grupper 1"/>
          <p:cNvGrpSpPr/>
          <p:nvPr/>
        </p:nvGrpSpPr>
        <p:grpSpPr>
          <a:xfrm>
            <a:off x="5949825" y="3361059"/>
            <a:ext cx="705272" cy="533777"/>
            <a:chOff x="5567789" y="2708920"/>
            <a:chExt cx="768667" cy="576064"/>
          </a:xfrm>
          <a:solidFill>
            <a:srgbClr val="43ABA5">
              <a:alpha val="74902"/>
            </a:srgbClr>
          </a:solidFill>
        </p:grpSpPr>
        <p:sp>
          <p:nvSpPr>
            <p:cNvPr id="79" name="Kombinationstegning 78"/>
            <p:cNvSpPr/>
            <p:nvPr/>
          </p:nvSpPr>
          <p:spPr>
            <a:xfrm>
              <a:off x="5567789" y="2708920"/>
              <a:ext cx="768667" cy="576064"/>
            </a:xfrm>
            <a:custGeom>
              <a:avLst/>
              <a:gdLst>
                <a:gd name="connsiteX0" fmla="*/ 0 w 1340338"/>
                <a:gd name="connsiteY0" fmla="*/ 670169 h 1340338"/>
                <a:gd name="connsiteX1" fmla="*/ 670169 w 1340338"/>
                <a:gd name="connsiteY1" fmla="*/ 0 h 1340338"/>
                <a:gd name="connsiteX2" fmla="*/ 1340338 w 1340338"/>
                <a:gd name="connsiteY2" fmla="*/ 670169 h 1340338"/>
                <a:gd name="connsiteX3" fmla="*/ 670169 w 1340338"/>
                <a:gd name="connsiteY3" fmla="*/ 1340338 h 1340338"/>
                <a:gd name="connsiteX4" fmla="*/ 0 w 1340338"/>
                <a:gd name="connsiteY4" fmla="*/ 670169 h 1340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338" h="1340338">
                  <a:moveTo>
                    <a:pt x="0" y="670169"/>
                  </a:moveTo>
                  <a:cubicBezTo>
                    <a:pt x="0" y="300045"/>
                    <a:pt x="300045" y="0"/>
                    <a:pt x="670169" y="0"/>
                  </a:cubicBezTo>
                  <a:cubicBezTo>
                    <a:pt x="1040293" y="0"/>
                    <a:pt x="1340338" y="300045"/>
                    <a:pt x="1340338" y="670169"/>
                  </a:cubicBezTo>
                  <a:cubicBezTo>
                    <a:pt x="1340338" y="1040293"/>
                    <a:pt x="1040293" y="1340338"/>
                    <a:pt x="670169" y="1340338"/>
                  </a:cubicBezTo>
                  <a:cubicBezTo>
                    <a:pt x="300045" y="1340338"/>
                    <a:pt x="0" y="1040293"/>
                    <a:pt x="0" y="670169"/>
                  </a:cubicBezTo>
                  <a:close/>
                </a:path>
              </a:pathLst>
            </a:custGeom>
            <a:grpFill/>
            <a:ln>
              <a:noFill/>
            </a:ln>
          </p:spPr>
          <p:style>
            <a:lnRef idx="2">
              <a:scrgbClr r="0" g="0" b="0"/>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70996" tIns="194768" rIns="230580" bIns="144506" numCol="1" spcCol="1270" anchor="ctr" anchorCtr="0">
              <a:noAutofit/>
            </a:bodyPr>
            <a:lstStyle/>
            <a:p>
              <a:pPr algn="ctr" defTabSz="400050" fontAlgn="auto">
                <a:lnSpc>
                  <a:spcPct val="90000"/>
                </a:lnSpc>
                <a:spcAft>
                  <a:spcPct val="35000"/>
                </a:spcAft>
              </a:pPr>
              <a:endParaRPr lang="da-DK" sz="900" dirty="0">
                <a:solidFill>
                  <a:prstClr val="black"/>
                </a:solidFill>
              </a:endParaRPr>
            </a:p>
          </p:txBody>
        </p:sp>
        <p:pic>
          <p:nvPicPr>
            <p:cNvPr id="80" name="Billede 79"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97473" y="2830929"/>
              <a:ext cx="120153" cy="301035"/>
            </a:xfrm>
            <a:prstGeom prst="rect">
              <a:avLst/>
            </a:prstGeom>
            <a:grpFill/>
          </p:spPr>
        </p:pic>
        <p:pic>
          <p:nvPicPr>
            <p:cNvPr id="81" name="Billede 80"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13497" y="2830929"/>
              <a:ext cx="120153" cy="301035"/>
            </a:xfrm>
            <a:prstGeom prst="rect">
              <a:avLst/>
            </a:prstGeom>
            <a:grpFill/>
          </p:spPr>
        </p:pic>
        <p:pic>
          <p:nvPicPr>
            <p:cNvPr id="82" name="Billede 81"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29521" y="2830929"/>
              <a:ext cx="120153" cy="301035"/>
            </a:xfrm>
            <a:prstGeom prst="rect">
              <a:avLst/>
            </a:prstGeom>
            <a:grpFill/>
          </p:spPr>
        </p:pic>
      </p:grpSp>
      <p:sp>
        <p:nvSpPr>
          <p:cNvPr id="86" name="Højrepil 85"/>
          <p:cNvSpPr/>
          <p:nvPr/>
        </p:nvSpPr>
        <p:spPr>
          <a:xfrm rot="8109918">
            <a:off x="6521267" y="4277913"/>
            <a:ext cx="1000190" cy="200876"/>
          </a:xfrm>
          <a:prstGeom prst="rightArrow">
            <a:avLst/>
          </a:prstGeom>
          <a:solidFill>
            <a:srgbClr val="2F7975">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grpSp>
        <p:nvGrpSpPr>
          <p:cNvPr id="7" name="Grupper 50"/>
          <p:cNvGrpSpPr/>
          <p:nvPr/>
        </p:nvGrpSpPr>
        <p:grpSpPr>
          <a:xfrm>
            <a:off x="5981939" y="2034499"/>
            <a:ext cx="673158" cy="483784"/>
            <a:chOff x="5567789" y="2708920"/>
            <a:chExt cx="768667" cy="576064"/>
          </a:xfrm>
          <a:solidFill>
            <a:srgbClr val="43ABA5">
              <a:alpha val="74902"/>
            </a:srgbClr>
          </a:solidFill>
        </p:grpSpPr>
        <p:sp>
          <p:nvSpPr>
            <p:cNvPr id="92" name="Kombinationstegning 91"/>
            <p:cNvSpPr/>
            <p:nvPr/>
          </p:nvSpPr>
          <p:spPr>
            <a:xfrm>
              <a:off x="5567789" y="2708920"/>
              <a:ext cx="768667" cy="576064"/>
            </a:xfrm>
            <a:custGeom>
              <a:avLst/>
              <a:gdLst>
                <a:gd name="connsiteX0" fmla="*/ 0 w 1340338"/>
                <a:gd name="connsiteY0" fmla="*/ 670169 h 1340338"/>
                <a:gd name="connsiteX1" fmla="*/ 670169 w 1340338"/>
                <a:gd name="connsiteY1" fmla="*/ 0 h 1340338"/>
                <a:gd name="connsiteX2" fmla="*/ 1340338 w 1340338"/>
                <a:gd name="connsiteY2" fmla="*/ 670169 h 1340338"/>
                <a:gd name="connsiteX3" fmla="*/ 670169 w 1340338"/>
                <a:gd name="connsiteY3" fmla="*/ 1340338 h 1340338"/>
                <a:gd name="connsiteX4" fmla="*/ 0 w 1340338"/>
                <a:gd name="connsiteY4" fmla="*/ 670169 h 1340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338" h="1340338">
                  <a:moveTo>
                    <a:pt x="0" y="670169"/>
                  </a:moveTo>
                  <a:cubicBezTo>
                    <a:pt x="0" y="300045"/>
                    <a:pt x="300045" y="0"/>
                    <a:pt x="670169" y="0"/>
                  </a:cubicBezTo>
                  <a:cubicBezTo>
                    <a:pt x="1040293" y="0"/>
                    <a:pt x="1340338" y="300045"/>
                    <a:pt x="1340338" y="670169"/>
                  </a:cubicBezTo>
                  <a:cubicBezTo>
                    <a:pt x="1340338" y="1040293"/>
                    <a:pt x="1040293" y="1340338"/>
                    <a:pt x="670169" y="1340338"/>
                  </a:cubicBezTo>
                  <a:cubicBezTo>
                    <a:pt x="300045" y="1340338"/>
                    <a:pt x="0" y="1040293"/>
                    <a:pt x="0" y="670169"/>
                  </a:cubicBezTo>
                  <a:close/>
                </a:path>
              </a:pathLst>
            </a:custGeom>
            <a:grpFill/>
            <a:ln>
              <a:noFill/>
            </a:ln>
          </p:spPr>
          <p:style>
            <a:lnRef idx="2">
              <a:scrgbClr r="0" g="0" b="0"/>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70996" tIns="194768" rIns="230580" bIns="144506" numCol="1" spcCol="1270" anchor="ctr" anchorCtr="0">
              <a:noAutofit/>
            </a:bodyPr>
            <a:lstStyle/>
            <a:p>
              <a:pPr algn="ctr" defTabSz="400050" fontAlgn="auto">
                <a:lnSpc>
                  <a:spcPct val="90000"/>
                </a:lnSpc>
                <a:spcAft>
                  <a:spcPct val="35000"/>
                </a:spcAft>
              </a:pPr>
              <a:endParaRPr lang="da-DK" sz="900" dirty="0">
                <a:solidFill>
                  <a:prstClr val="black"/>
                </a:solidFill>
              </a:endParaRPr>
            </a:p>
          </p:txBody>
        </p:sp>
        <p:pic>
          <p:nvPicPr>
            <p:cNvPr id="93" name="Billede 92"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97473" y="2830929"/>
              <a:ext cx="120153" cy="301035"/>
            </a:xfrm>
            <a:prstGeom prst="rect">
              <a:avLst/>
            </a:prstGeom>
            <a:grpFill/>
          </p:spPr>
        </p:pic>
        <p:pic>
          <p:nvPicPr>
            <p:cNvPr id="94" name="Billede 93"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13497" y="2830929"/>
              <a:ext cx="120153" cy="301035"/>
            </a:xfrm>
            <a:prstGeom prst="rect">
              <a:avLst/>
            </a:prstGeom>
            <a:grpFill/>
          </p:spPr>
        </p:pic>
        <p:pic>
          <p:nvPicPr>
            <p:cNvPr id="95" name="Billede 94"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29521" y="2830929"/>
              <a:ext cx="120153" cy="301035"/>
            </a:xfrm>
            <a:prstGeom prst="rect">
              <a:avLst/>
            </a:prstGeom>
            <a:grpFill/>
          </p:spPr>
        </p:pic>
      </p:grpSp>
      <p:grpSp>
        <p:nvGrpSpPr>
          <p:cNvPr id="9" name="Grupper 55"/>
          <p:cNvGrpSpPr/>
          <p:nvPr/>
        </p:nvGrpSpPr>
        <p:grpSpPr>
          <a:xfrm>
            <a:off x="5981939" y="4614870"/>
            <a:ext cx="673158" cy="479070"/>
            <a:chOff x="5567789" y="2708920"/>
            <a:chExt cx="768667" cy="576064"/>
          </a:xfrm>
          <a:solidFill>
            <a:srgbClr val="43ABA5">
              <a:alpha val="74902"/>
            </a:srgbClr>
          </a:solidFill>
        </p:grpSpPr>
        <p:sp>
          <p:nvSpPr>
            <p:cNvPr id="102" name="Kombinationstegning 101"/>
            <p:cNvSpPr/>
            <p:nvPr/>
          </p:nvSpPr>
          <p:spPr>
            <a:xfrm>
              <a:off x="5567789" y="2708920"/>
              <a:ext cx="768667" cy="576064"/>
            </a:xfrm>
            <a:custGeom>
              <a:avLst/>
              <a:gdLst>
                <a:gd name="connsiteX0" fmla="*/ 0 w 1340338"/>
                <a:gd name="connsiteY0" fmla="*/ 670169 h 1340338"/>
                <a:gd name="connsiteX1" fmla="*/ 670169 w 1340338"/>
                <a:gd name="connsiteY1" fmla="*/ 0 h 1340338"/>
                <a:gd name="connsiteX2" fmla="*/ 1340338 w 1340338"/>
                <a:gd name="connsiteY2" fmla="*/ 670169 h 1340338"/>
                <a:gd name="connsiteX3" fmla="*/ 670169 w 1340338"/>
                <a:gd name="connsiteY3" fmla="*/ 1340338 h 1340338"/>
                <a:gd name="connsiteX4" fmla="*/ 0 w 1340338"/>
                <a:gd name="connsiteY4" fmla="*/ 670169 h 1340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338" h="1340338">
                  <a:moveTo>
                    <a:pt x="0" y="670169"/>
                  </a:moveTo>
                  <a:cubicBezTo>
                    <a:pt x="0" y="300045"/>
                    <a:pt x="300045" y="0"/>
                    <a:pt x="670169" y="0"/>
                  </a:cubicBezTo>
                  <a:cubicBezTo>
                    <a:pt x="1040293" y="0"/>
                    <a:pt x="1340338" y="300045"/>
                    <a:pt x="1340338" y="670169"/>
                  </a:cubicBezTo>
                  <a:cubicBezTo>
                    <a:pt x="1340338" y="1040293"/>
                    <a:pt x="1040293" y="1340338"/>
                    <a:pt x="670169" y="1340338"/>
                  </a:cubicBezTo>
                  <a:cubicBezTo>
                    <a:pt x="300045" y="1340338"/>
                    <a:pt x="0" y="1040293"/>
                    <a:pt x="0" y="670169"/>
                  </a:cubicBezTo>
                  <a:close/>
                </a:path>
              </a:pathLst>
            </a:custGeom>
            <a:grpFill/>
            <a:ln>
              <a:noFill/>
            </a:ln>
          </p:spPr>
          <p:style>
            <a:lnRef idx="2">
              <a:scrgbClr r="0" g="0" b="0"/>
            </a:lnRef>
            <a:fillRef idx="1">
              <a:scrgbClr r="0" g="0" b="0"/>
            </a:fillRef>
            <a:effectRef idx="0">
              <a:schemeClr val="lt1">
                <a:alpha val="50000"/>
                <a:hueOff val="0"/>
                <a:satOff val="0"/>
                <a:lumOff val="0"/>
                <a:alphaOff val="0"/>
              </a:schemeClr>
            </a:effectRef>
            <a:fontRef idx="minor">
              <a:schemeClr val="tx1"/>
            </a:fontRef>
          </p:style>
          <p:txBody>
            <a:bodyPr spcFirstLastPara="0" vert="horz" wrap="square" lIns="70996" tIns="194768" rIns="230580" bIns="144506" numCol="1" spcCol="1270" anchor="ctr" anchorCtr="0">
              <a:noAutofit/>
            </a:bodyPr>
            <a:lstStyle/>
            <a:p>
              <a:pPr algn="ctr" defTabSz="400050" fontAlgn="auto">
                <a:lnSpc>
                  <a:spcPct val="90000"/>
                </a:lnSpc>
                <a:spcAft>
                  <a:spcPct val="35000"/>
                </a:spcAft>
              </a:pPr>
              <a:endParaRPr lang="da-DK" sz="900" dirty="0">
                <a:solidFill>
                  <a:prstClr val="black"/>
                </a:solidFill>
              </a:endParaRPr>
            </a:p>
          </p:txBody>
        </p:sp>
        <p:pic>
          <p:nvPicPr>
            <p:cNvPr id="104" name="Billede 103"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97473" y="2830929"/>
              <a:ext cx="120153" cy="301035"/>
            </a:xfrm>
            <a:prstGeom prst="rect">
              <a:avLst/>
            </a:prstGeom>
            <a:grpFill/>
          </p:spPr>
        </p:pic>
        <p:pic>
          <p:nvPicPr>
            <p:cNvPr id="105" name="Billede 104"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13497" y="2830929"/>
              <a:ext cx="120153" cy="301035"/>
            </a:xfrm>
            <a:prstGeom prst="rect">
              <a:avLst/>
            </a:prstGeom>
            <a:grpFill/>
          </p:spPr>
        </p:pic>
        <p:pic>
          <p:nvPicPr>
            <p:cNvPr id="106" name="Billede 105" descr="1 person 2.eps"/>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29521" y="2830929"/>
              <a:ext cx="120153" cy="301035"/>
            </a:xfrm>
            <a:prstGeom prst="rect">
              <a:avLst/>
            </a:prstGeom>
            <a:grpFill/>
          </p:spPr>
        </p:pic>
      </p:grpSp>
      <p:sp>
        <p:nvSpPr>
          <p:cNvPr id="57" name="Ellipse 56"/>
          <p:cNvSpPr/>
          <p:nvPr/>
        </p:nvSpPr>
        <p:spPr>
          <a:xfrm>
            <a:off x="3360670" y="5627925"/>
            <a:ext cx="2373838" cy="933299"/>
          </a:xfrm>
          <a:prstGeom prst="ellipse">
            <a:avLst/>
          </a:prstGeom>
          <a:solidFill>
            <a:srgbClr val="43ABA5">
              <a:alpha val="5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a-DK" sz="1125" dirty="0">
              <a:solidFill>
                <a:prstClr val="black"/>
              </a:solidFill>
            </a:endParaRPr>
          </a:p>
        </p:txBody>
      </p:sp>
      <p:sp>
        <p:nvSpPr>
          <p:cNvPr id="60" name="Proces 59"/>
          <p:cNvSpPr/>
          <p:nvPr/>
        </p:nvSpPr>
        <p:spPr>
          <a:xfrm>
            <a:off x="1603951" y="2290634"/>
            <a:ext cx="685154" cy="1785768"/>
          </a:xfrm>
          <a:prstGeom prst="flowChartProcess">
            <a:avLst/>
          </a:prstGeom>
          <a:solidFill>
            <a:srgbClr val="306B8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gn="ctr" defTabSz="342900" fontAlgn="auto">
              <a:spcBef>
                <a:spcPts val="0"/>
              </a:spcBef>
              <a:spcAft>
                <a:spcPts val="0"/>
              </a:spcAft>
            </a:pPr>
            <a:r>
              <a:rPr lang="da-DK" sz="1400" dirty="0" smtClean="0">
                <a:solidFill>
                  <a:prstClr val="black">
                    <a:lumMod val="85000"/>
                    <a:lumOff val="15000"/>
                  </a:prstClr>
                </a:solidFill>
              </a:rPr>
              <a:t>1:1</a:t>
            </a:r>
          </a:p>
          <a:p>
            <a:pPr algn="ctr" defTabSz="342900" fontAlgn="auto">
              <a:spcBef>
                <a:spcPts val="0"/>
              </a:spcBef>
              <a:spcAft>
                <a:spcPts val="0"/>
              </a:spcAft>
            </a:pPr>
            <a:endParaRPr lang="da-DK" sz="1000" dirty="0" smtClean="0">
              <a:solidFill>
                <a:prstClr val="black">
                  <a:lumMod val="85000"/>
                  <a:lumOff val="15000"/>
                </a:prstClr>
              </a:solidFill>
            </a:endParaRPr>
          </a:p>
        </p:txBody>
      </p:sp>
      <p:sp>
        <p:nvSpPr>
          <p:cNvPr id="109" name="Højrepil 108"/>
          <p:cNvSpPr/>
          <p:nvPr/>
        </p:nvSpPr>
        <p:spPr>
          <a:xfrm rot="11336988">
            <a:off x="6658630" y="3555445"/>
            <a:ext cx="677209" cy="192787"/>
          </a:xfrm>
          <a:prstGeom prst="rightArrow">
            <a:avLst>
              <a:gd name="adj1" fmla="val 56429"/>
              <a:gd name="adj2" fmla="val 57156"/>
            </a:avLst>
          </a:prstGeom>
          <a:solidFill>
            <a:srgbClr val="2F7975">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solidFill>
                <a:prstClr val="white"/>
              </a:solidFill>
            </a:endParaRPr>
          </a:p>
        </p:txBody>
      </p:sp>
      <p:cxnSp>
        <p:nvCxnSpPr>
          <p:cNvPr id="111" name="Lige pilforbindelse 110"/>
          <p:cNvCxnSpPr/>
          <p:nvPr/>
        </p:nvCxnSpPr>
        <p:spPr>
          <a:xfrm flipV="1">
            <a:off x="2142754" y="1950056"/>
            <a:ext cx="325057" cy="277654"/>
          </a:xfrm>
          <a:prstGeom prst="straightConnector1">
            <a:avLst/>
          </a:prstGeom>
          <a:ln w="12700" cmpd="sng">
            <a:solidFill>
              <a:schemeClr val="tx1"/>
            </a:solidFill>
            <a:prstDash val="lgDash"/>
            <a:tailEnd type="arrow"/>
          </a:ln>
          <a:effectLst/>
        </p:spPr>
        <p:style>
          <a:lnRef idx="2">
            <a:schemeClr val="accent1"/>
          </a:lnRef>
          <a:fillRef idx="0">
            <a:schemeClr val="accent1"/>
          </a:fillRef>
          <a:effectRef idx="1">
            <a:schemeClr val="accent1"/>
          </a:effectRef>
          <a:fontRef idx="minor">
            <a:schemeClr val="tx1"/>
          </a:fontRef>
        </p:style>
      </p:cxnSp>
      <p:cxnSp>
        <p:nvCxnSpPr>
          <p:cNvPr id="112" name="Lige pilforbindelse 111"/>
          <p:cNvCxnSpPr/>
          <p:nvPr/>
        </p:nvCxnSpPr>
        <p:spPr>
          <a:xfrm>
            <a:off x="1209663" y="3147009"/>
            <a:ext cx="272391" cy="12402"/>
          </a:xfrm>
          <a:prstGeom prst="straightConnector1">
            <a:avLst/>
          </a:prstGeom>
          <a:ln w="12700" cmpd="sng">
            <a:solidFill>
              <a:schemeClr val="tx1"/>
            </a:solidFill>
            <a:prstDash val="lgDash"/>
            <a:tailEnd type="arrow"/>
          </a:ln>
          <a:effectLst/>
        </p:spPr>
        <p:style>
          <a:lnRef idx="2">
            <a:schemeClr val="accent1"/>
          </a:lnRef>
          <a:fillRef idx="0">
            <a:schemeClr val="accent1"/>
          </a:fillRef>
          <a:effectRef idx="1">
            <a:schemeClr val="accent1"/>
          </a:effectRef>
          <a:fontRef idx="minor">
            <a:schemeClr val="tx1"/>
          </a:fontRef>
        </p:style>
      </p:cxnSp>
      <p:sp>
        <p:nvSpPr>
          <p:cNvPr id="13" name="Tekstfelt 12"/>
          <p:cNvSpPr txBox="1"/>
          <p:nvPr/>
        </p:nvSpPr>
        <p:spPr>
          <a:xfrm>
            <a:off x="1587957" y="2580910"/>
            <a:ext cx="793630" cy="923330"/>
          </a:xfrm>
          <a:prstGeom prst="rect">
            <a:avLst/>
          </a:prstGeom>
          <a:noFill/>
        </p:spPr>
        <p:txBody>
          <a:bodyPr wrap="square" rtlCol="0">
            <a:spAutoFit/>
          </a:bodyPr>
          <a:lstStyle/>
          <a:p>
            <a:r>
              <a:rPr lang="da-DK" sz="1000" dirty="0" smtClean="0">
                <a:solidFill>
                  <a:prstClr val="black"/>
                </a:solidFill>
              </a:rPr>
              <a:t>Uformelt møde</a:t>
            </a:r>
          </a:p>
          <a:p>
            <a:endParaRPr lang="da-DK" sz="1000" dirty="0">
              <a:solidFill>
                <a:prstClr val="black"/>
              </a:solidFill>
            </a:endParaRPr>
          </a:p>
          <a:p>
            <a:pPr marL="171450" indent="-171450">
              <a:buFontTx/>
              <a:buChar char="-"/>
            </a:pPr>
            <a:r>
              <a:rPr lang="da-DK" sz="800" dirty="0" smtClean="0">
                <a:solidFill>
                  <a:prstClr val="black"/>
                </a:solidFill>
              </a:rPr>
              <a:t>Hotline</a:t>
            </a:r>
          </a:p>
          <a:p>
            <a:pPr marL="171450" indent="-171450">
              <a:buFontTx/>
              <a:buChar char="-"/>
            </a:pPr>
            <a:r>
              <a:rPr lang="da-DK" sz="800" dirty="0" smtClean="0">
                <a:solidFill>
                  <a:prstClr val="black"/>
                </a:solidFill>
              </a:rPr>
              <a:t>Digital platform</a:t>
            </a:r>
            <a:endParaRPr lang="da-DK" sz="1000" dirty="0">
              <a:solidFill>
                <a:prstClr val="black"/>
              </a:solidFill>
            </a:endParaRPr>
          </a:p>
        </p:txBody>
      </p:sp>
      <p:pic>
        <p:nvPicPr>
          <p:cNvPr id="115" name="Billede 114" descr="3 personer.eps"/>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364197" y="6187781"/>
            <a:ext cx="256007" cy="209189"/>
          </a:xfrm>
          <a:prstGeom prst="rect">
            <a:avLst/>
          </a:prstGeom>
        </p:spPr>
      </p:pic>
      <p:pic>
        <p:nvPicPr>
          <p:cNvPr id="116" name="Billede 115" descr="3 personer.eps"/>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997731" y="6176918"/>
            <a:ext cx="256007" cy="209189"/>
          </a:xfrm>
          <a:prstGeom prst="rect">
            <a:avLst/>
          </a:prstGeom>
        </p:spPr>
      </p:pic>
      <p:pic>
        <p:nvPicPr>
          <p:cNvPr id="117" name="Billede 116" descr="3 personer.eps"/>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730663" y="6189221"/>
            <a:ext cx="256007" cy="209189"/>
          </a:xfrm>
          <a:prstGeom prst="rect">
            <a:avLst/>
          </a:prstGeom>
        </p:spPr>
      </p:pic>
      <p:pic>
        <p:nvPicPr>
          <p:cNvPr id="118" name="Billede 117" descr="1 person - sort.eps"/>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052228" y="6187781"/>
            <a:ext cx="77522" cy="211424"/>
          </a:xfrm>
          <a:prstGeom prst="rect">
            <a:avLst/>
          </a:prstGeom>
        </p:spPr>
      </p:pic>
      <p:sp>
        <p:nvSpPr>
          <p:cNvPr id="133" name="Tekstfelt 132"/>
          <p:cNvSpPr txBox="1"/>
          <p:nvPr/>
        </p:nvSpPr>
        <p:spPr>
          <a:xfrm>
            <a:off x="3143718" y="3485175"/>
            <a:ext cx="2807742" cy="307777"/>
          </a:xfrm>
          <a:prstGeom prst="rect">
            <a:avLst/>
          </a:prstGeom>
          <a:noFill/>
        </p:spPr>
        <p:txBody>
          <a:bodyPr wrap="square" rtlCol="0">
            <a:spAutoFit/>
          </a:bodyPr>
          <a:lstStyle/>
          <a:p>
            <a:pPr algn="r"/>
            <a:r>
              <a:rPr lang="da-DK" sz="700" i="1" dirty="0" smtClean="0">
                <a:solidFill>
                  <a:srgbClr val="2F7975"/>
                </a:solidFill>
              </a:rPr>
              <a:t>Udvalgte borgere eller medarbejdere fra det agile</a:t>
            </a:r>
            <a:br>
              <a:rPr lang="da-DK" sz="700" i="1" dirty="0" smtClean="0">
                <a:solidFill>
                  <a:srgbClr val="2F7975"/>
                </a:solidFill>
              </a:rPr>
            </a:br>
            <a:r>
              <a:rPr lang="da-DK" sz="700" i="1" dirty="0" smtClean="0">
                <a:solidFill>
                  <a:srgbClr val="2F7975"/>
                </a:solidFill>
              </a:rPr>
              <a:t>sparringsnetværk tilknyttes labs</a:t>
            </a:r>
            <a:endParaRPr lang="da-DK" sz="700" i="1" dirty="0">
              <a:solidFill>
                <a:srgbClr val="2F7975"/>
              </a:solidFill>
            </a:endParaRPr>
          </a:p>
        </p:txBody>
      </p:sp>
      <p:cxnSp>
        <p:nvCxnSpPr>
          <p:cNvPr id="134" name="Lige forbindelse 133"/>
          <p:cNvCxnSpPr/>
          <p:nvPr/>
        </p:nvCxnSpPr>
        <p:spPr>
          <a:xfrm>
            <a:off x="5433669" y="3474112"/>
            <a:ext cx="469226" cy="0"/>
          </a:xfrm>
          <a:prstGeom prst="line">
            <a:avLst/>
          </a:prstGeom>
          <a:ln>
            <a:solidFill>
              <a:srgbClr val="3B9591"/>
            </a:solidFill>
          </a:ln>
        </p:spPr>
        <p:style>
          <a:lnRef idx="1">
            <a:schemeClr val="dk1"/>
          </a:lnRef>
          <a:fillRef idx="0">
            <a:schemeClr val="dk1"/>
          </a:fillRef>
          <a:effectRef idx="0">
            <a:schemeClr val="dk1"/>
          </a:effectRef>
          <a:fontRef idx="minor">
            <a:schemeClr val="tx1"/>
          </a:fontRef>
        </p:style>
      </p:cxnSp>
      <p:sp>
        <p:nvSpPr>
          <p:cNvPr id="135" name="Tekstfelt 134"/>
          <p:cNvSpPr txBox="1"/>
          <p:nvPr/>
        </p:nvSpPr>
        <p:spPr>
          <a:xfrm>
            <a:off x="3230982" y="2235392"/>
            <a:ext cx="2807742" cy="307777"/>
          </a:xfrm>
          <a:prstGeom prst="rect">
            <a:avLst/>
          </a:prstGeom>
          <a:noFill/>
        </p:spPr>
        <p:txBody>
          <a:bodyPr wrap="square" rtlCol="0">
            <a:spAutoFit/>
          </a:bodyPr>
          <a:lstStyle/>
          <a:p>
            <a:pPr algn="r"/>
            <a:r>
              <a:rPr lang="da-DK" sz="700" i="1" dirty="0" smtClean="0">
                <a:solidFill>
                  <a:srgbClr val="2F7975"/>
                </a:solidFill>
              </a:rPr>
              <a:t>Udvalgte borgere eller medarbejdere fra det agile</a:t>
            </a:r>
            <a:br>
              <a:rPr lang="da-DK" sz="700" i="1" dirty="0" smtClean="0">
                <a:solidFill>
                  <a:srgbClr val="2F7975"/>
                </a:solidFill>
              </a:rPr>
            </a:br>
            <a:r>
              <a:rPr lang="da-DK" sz="700" i="1" dirty="0" smtClean="0">
                <a:solidFill>
                  <a:srgbClr val="2F7975"/>
                </a:solidFill>
              </a:rPr>
              <a:t>sparringsnetværk tilknyttes jer som sparringspartnere</a:t>
            </a:r>
            <a:endParaRPr lang="da-DK" sz="700" i="1" dirty="0">
              <a:solidFill>
                <a:srgbClr val="2F7975"/>
              </a:solidFill>
            </a:endParaRPr>
          </a:p>
        </p:txBody>
      </p:sp>
      <p:sp>
        <p:nvSpPr>
          <p:cNvPr id="142" name="Tekstfelt 141"/>
          <p:cNvSpPr txBox="1"/>
          <p:nvPr/>
        </p:nvSpPr>
        <p:spPr>
          <a:xfrm>
            <a:off x="3360670" y="5699864"/>
            <a:ext cx="2506208" cy="477054"/>
          </a:xfrm>
          <a:prstGeom prst="rect">
            <a:avLst/>
          </a:prstGeom>
          <a:noFill/>
        </p:spPr>
        <p:txBody>
          <a:bodyPr wrap="square" rtlCol="0">
            <a:spAutoFit/>
          </a:bodyPr>
          <a:lstStyle/>
          <a:p>
            <a:pPr algn="ctr"/>
            <a:r>
              <a:rPr lang="da-DK" sz="1100" dirty="0" smtClean="0">
                <a:solidFill>
                  <a:prstClr val="black"/>
                </a:solidFill>
              </a:rPr>
              <a:t>FACILITATOR TEAM</a:t>
            </a:r>
            <a:r>
              <a:rPr lang="da-DK" sz="700" dirty="0" smtClean="0">
                <a:solidFill>
                  <a:prstClr val="white"/>
                </a:solidFill>
              </a:rPr>
              <a:t/>
            </a:r>
            <a:br>
              <a:rPr lang="da-DK" sz="700" dirty="0" smtClean="0">
                <a:solidFill>
                  <a:prstClr val="white"/>
                </a:solidFill>
              </a:rPr>
            </a:br>
            <a:r>
              <a:rPr lang="da-DK" sz="700" dirty="0" smtClean="0">
                <a:solidFill>
                  <a:srgbClr val="2F7975"/>
                </a:solidFill>
              </a:rPr>
              <a:t>1:1 sparring – Laboratorium – Skræddersyet forløb - </a:t>
            </a:r>
            <a:r>
              <a:rPr lang="da-DK" sz="700" dirty="0" err="1" smtClean="0">
                <a:solidFill>
                  <a:srgbClr val="2F7975"/>
                </a:solidFill>
              </a:rPr>
              <a:t>Matching</a:t>
            </a:r>
            <a:r>
              <a:rPr lang="da-DK" sz="700" dirty="0" smtClean="0">
                <a:solidFill>
                  <a:srgbClr val="2F7975"/>
                </a:solidFill>
              </a:rPr>
              <a:t> med borgere/medarbejdere</a:t>
            </a:r>
          </a:p>
        </p:txBody>
      </p:sp>
      <p:sp>
        <p:nvSpPr>
          <p:cNvPr id="8" name="Højre klammeparentes 7"/>
          <p:cNvSpPr/>
          <p:nvPr/>
        </p:nvSpPr>
        <p:spPr>
          <a:xfrm rot="5400000">
            <a:off x="4374503" y="2330146"/>
            <a:ext cx="221002" cy="6278292"/>
          </a:xfrm>
          <a:prstGeom prst="rightBrace">
            <a:avLst/>
          </a:prstGeom>
          <a:ln w="3175">
            <a:solidFill>
              <a:srgbClr val="43ABA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2" name="Tekstfelt 1"/>
          <p:cNvSpPr txBox="1"/>
          <p:nvPr/>
        </p:nvSpPr>
        <p:spPr>
          <a:xfrm>
            <a:off x="2666622" y="3932903"/>
            <a:ext cx="3820327" cy="846386"/>
          </a:xfrm>
          <a:prstGeom prst="rect">
            <a:avLst/>
          </a:prstGeom>
          <a:noFill/>
        </p:spPr>
        <p:txBody>
          <a:bodyPr wrap="square" rtlCol="0">
            <a:spAutoFit/>
          </a:bodyPr>
          <a:lstStyle/>
          <a:p>
            <a:pPr algn="ctr"/>
            <a:r>
              <a:rPr lang="da-DK" sz="1300" dirty="0" smtClean="0">
                <a:latin typeface="+mj-lt"/>
              </a:rPr>
              <a:t>100 DAGES ARBEJDSGRUPPER PÅ TVÆRS</a:t>
            </a:r>
          </a:p>
          <a:p>
            <a:r>
              <a:rPr lang="da-DK" sz="900" dirty="0" smtClean="0">
                <a:solidFill>
                  <a:srgbClr val="306B89"/>
                </a:solidFill>
                <a:latin typeface="+mj-lt"/>
              </a:rPr>
              <a:t>Medarbejdere kommer med en ide/udfordring, hvor de gerne vil  samarbejde med andre om at udvikle og teste ideen. Her tilkobles medlemmer fra Sparringsnetværket ideen i 100 dage, - her er der tale om folk fra netværket, som gerne vil have en mere udførende rolle end kun at rådgive.</a:t>
            </a:r>
            <a:endParaRPr lang="da-DK" sz="900" dirty="0">
              <a:solidFill>
                <a:srgbClr val="306B89"/>
              </a:solidFill>
              <a:latin typeface="+mj-lt"/>
            </a:endParaRPr>
          </a:p>
        </p:txBody>
      </p:sp>
      <p:cxnSp>
        <p:nvCxnSpPr>
          <p:cNvPr id="62" name="Lige forbindelse 61"/>
          <p:cNvCxnSpPr/>
          <p:nvPr/>
        </p:nvCxnSpPr>
        <p:spPr>
          <a:xfrm>
            <a:off x="5480599" y="4779289"/>
            <a:ext cx="469226" cy="0"/>
          </a:xfrm>
          <a:prstGeom prst="line">
            <a:avLst/>
          </a:prstGeom>
          <a:ln>
            <a:solidFill>
              <a:srgbClr val="3B9591"/>
            </a:solidFill>
          </a:ln>
        </p:spPr>
        <p:style>
          <a:lnRef idx="1">
            <a:schemeClr val="dk1"/>
          </a:lnRef>
          <a:fillRef idx="0">
            <a:schemeClr val="dk1"/>
          </a:fillRef>
          <a:effectRef idx="0">
            <a:schemeClr val="dk1"/>
          </a:effectRef>
          <a:fontRef idx="minor">
            <a:schemeClr val="tx1"/>
          </a:fontRef>
        </p:style>
      </p:cxnSp>
      <p:grpSp>
        <p:nvGrpSpPr>
          <p:cNvPr id="64" name="Gruppe 5"/>
          <p:cNvGrpSpPr/>
          <p:nvPr/>
        </p:nvGrpSpPr>
        <p:grpSpPr>
          <a:xfrm>
            <a:off x="7740352" y="328219"/>
            <a:ext cx="1300581" cy="1300581"/>
            <a:chOff x="2845751" y="1582662"/>
            <a:chExt cx="1300581" cy="1300581"/>
          </a:xfrm>
        </p:grpSpPr>
        <p:sp>
          <p:nvSpPr>
            <p:cNvPr id="70" name="Ellipse 69"/>
            <p:cNvSpPr/>
            <p:nvPr/>
          </p:nvSpPr>
          <p:spPr>
            <a:xfrm>
              <a:off x="2845751" y="1582662"/>
              <a:ext cx="1300581" cy="1300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Ellipse 4"/>
            <p:cNvSpPr/>
            <p:nvPr/>
          </p:nvSpPr>
          <p:spPr>
            <a:xfrm>
              <a:off x="3036217" y="1773128"/>
              <a:ext cx="919649" cy="91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Administrativt</a:t>
              </a:r>
              <a:endParaRPr lang="da-DK" sz="1100" kern="1200" dirty="0">
                <a:solidFill>
                  <a:schemeClr val="tx1">
                    <a:lumMod val="95000"/>
                    <a:lumOff val="5000"/>
                  </a:schemeClr>
                </a:solidFill>
              </a:endParaRPr>
            </a:p>
          </p:txBody>
        </p:sp>
      </p:grpSp>
    </p:spTree>
    <p:extLst>
      <p:ext uri="{BB962C8B-B14F-4D97-AF65-F5344CB8AC3E}">
        <p14:creationId xmlns="" xmlns:p14="http://schemas.microsoft.com/office/powerpoint/2010/main" val="3982717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p:cNvSpPr txBox="1">
            <a:spLocks/>
          </p:cNvSpPr>
          <p:nvPr/>
        </p:nvSpPr>
        <p:spPr>
          <a:xfrm>
            <a:off x="683568" y="2060849"/>
            <a:ext cx="8208912" cy="65869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da-DK" sz="2000" dirty="0" smtClean="0"/>
          </a:p>
        </p:txBody>
      </p:sp>
      <p:sp>
        <p:nvSpPr>
          <p:cNvPr id="3" name="Tekstfelt 2"/>
          <p:cNvSpPr txBox="1"/>
          <p:nvPr/>
        </p:nvSpPr>
        <p:spPr>
          <a:xfrm>
            <a:off x="683568" y="3282889"/>
            <a:ext cx="644728" cy="276999"/>
          </a:xfrm>
          <a:prstGeom prst="rect">
            <a:avLst/>
          </a:prstGeom>
          <a:noFill/>
        </p:spPr>
        <p:txBody>
          <a:bodyPr wrap="none" rtlCol="0">
            <a:spAutoFit/>
          </a:bodyPr>
          <a:lstStyle/>
          <a:p>
            <a:r>
              <a:rPr lang="da-DK" sz="1200" dirty="0" smtClean="0">
                <a:solidFill>
                  <a:schemeClr val="bg1"/>
                </a:solidFill>
              </a:rPr>
              <a:t>Jan 14</a:t>
            </a:r>
            <a:endParaRPr lang="da-DK" sz="1200" dirty="0">
              <a:solidFill>
                <a:schemeClr val="bg1"/>
              </a:solidFill>
            </a:endParaRPr>
          </a:p>
        </p:txBody>
      </p:sp>
      <p:sp>
        <p:nvSpPr>
          <p:cNvPr id="13" name="Tekstfelt 12"/>
          <p:cNvSpPr txBox="1"/>
          <p:nvPr/>
        </p:nvSpPr>
        <p:spPr>
          <a:xfrm>
            <a:off x="6159520" y="3284986"/>
            <a:ext cx="638316" cy="276999"/>
          </a:xfrm>
          <a:prstGeom prst="rect">
            <a:avLst/>
          </a:prstGeom>
          <a:noFill/>
        </p:spPr>
        <p:txBody>
          <a:bodyPr wrap="none" rtlCol="0">
            <a:spAutoFit/>
          </a:bodyPr>
          <a:lstStyle/>
          <a:p>
            <a:r>
              <a:rPr lang="da-DK" sz="1200" dirty="0" err="1" smtClean="0">
                <a:solidFill>
                  <a:schemeClr val="bg1"/>
                </a:solidFill>
              </a:rPr>
              <a:t>Okt</a:t>
            </a:r>
            <a:r>
              <a:rPr lang="da-DK" sz="1200" dirty="0" smtClean="0">
                <a:solidFill>
                  <a:schemeClr val="bg1"/>
                </a:solidFill>
              </a:rPr>
              <a:t> 17</a:t>
            </a:r>
            <a:endParaRPr lang="da-DK" sz="1200" dirty="0">
              <a:solidFill>
                <a:schemeClr val="bg1"/>
              </a:solidFill>
            </a:endParaRPr>
          </a:p>
        </p:txBody>
      </p:sp>
      <p:grpSp>
        <p:nvGrpSpPr>
          <p:cNvPr id="2" name="Gruppe 32"/>
          <p:cNvGrpSpPr/>
          <p:nvPr/>
        </p:nvGrpSpPr>
        <p:grpSpPr>
          <a:xfrm>
            <a:off x="5123904" y="3317789"/>
            <a:ext cx="3347864" cy="2847515"/>
            <a:chOff x="3737353" y="-2793427"/>
            <a:chExt cx="4902852" cy="4853428"/>
          </a:xfrm>
        </p:grpSpPr>
        <p:pic>
          <p:nvPicPr>
            <p:cNvPr id="34" name="Billede 33"/>
            <p:cNvPicPr>
              <a:picLocks noChangeAspect="1"/>
            </p:cNvPicPr>
            <p:nvPr/>
          </p:nvPicPr>
          <p:blipFill>
            <a:blip r:embed="rId3" cstate="print">
              <a:clrChange>
                <a:clrFrom>
                  <a:srgbClr val="FFFFFF"/>
                </a:clrFrom>
                <a:clrTo>
                  <a:srgbClr val="FFFFFF">
                    <a:alpha val="0"/>
                  </a:srgbClr>
                </a:clrTo>
              </a:clrChange>
            </a:blip>
            <a:stretch>
              <a:fillRect/>
            </a:stretch>
          </p:blipFill>
          <p:spPr>
            <a:xfrm>
              <a:off x="6383919" y="-2768343"/>
              <a:ext cx="2256286" cy="2312693"/>
            </a:xfrm>
            <a:prstGeom prst="rect">
              <a:avLst/>
            </a:prstGeom>
          </p:spPr>
        </p:pic>
        <p:pic>
          <p:nvPicPr>
            <p:cNvPr id="35" name="Billede 34"/>
            <p:cNvPicPr>
              <a:picLocks noChangeAspect="1"/>
            </p:cNvPicPr>
            <p:nvPr/>
          </p:nvPicPr>
          <p:blipFill>
            <a:blip r:embed="rId3" cstate="print">
              <a:clrChange>
                <a:clrFrom>
                  <a:srgbClr val="FFFFFF"/>
                </a:clrFrom>
                <a:clrTo>
                  <a:srgbClr val="FFFFFF">
                    <a:alpha val="0"/>
                  </a:srgbClr>
                </a:clrTo>
              </a:clrChange>
            </a:blip>
            <a:stretch>
              <a:fillRect/>
            </a:stretch>
          </p:blipFill>
          <p:spPr>
            <a:xfrm>
              <a:off x="6819800" y="323150"/>
              <a:ext cx="1156452" cy="1185363"/>
            </a:xfrm>
            <a:prstGeom prst="rect">
              <a:avLst/>
            </a:prstGeom>
          </p:spPr>
        </p:pic>
        <p:sp>
          <p:nvSpPr>
            <p:cNvPr id="36" name="Stribet højrepil 35"/>
            <p:cNvSpPr/>
            <p:nvPr/>
          </p:nvSpPr>
          <p:spPr>
            <a:xfrm rot="5908122">
              <a:off x="7025057" y="-756158"/>
              <a:ext cx="1141563" cy="647491"/>
            </a:xfrm>
            <a:prstGeom prst="striped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4" name="Gruppe 36"/>
            <p:cNvGrpSpPr/>
            <p:nvPr/>
          </p:nvGrpSpPr>
          <p:grpSpPr>
            <a:xfrm>
              <a:off x="3992148" y="-2793427"/>
              <a:ext cx="2429449" cy="1447022"/>
              <a:chOff x="9531836" y="-62803"/>
              <a:chExt cx="2661927" cy="1535418"/>
            </a:xfrm>
          </p:grpSpPr>
          <p:sp>
            <p:nvSpPr>
              <p:cNvPr id="48" name="Afrundet rektangulær billedforklaring 47"/>
              <p:cNvSpPr/>
              <p:nvPr/>
            </p:nvSpPr>
            <p:spPr>
              <a:xfrm>
                <a:off x="9531836" y="-62803"/>
                <a:ext cx="2661927" cy="1535417"/>
              </a:xfrm>
              <a:prstGeom prst="wedgeRoundRectCallout">
                <a:avLst>
                  <a:gd name="adj1" fmla="val 54648"/>
                  <a:gd name="adj2" fmla="val 57676"/>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9" name="Billede 48"/>
              <p:cNvPicPr>
                <a:picLocks noChangeAspect="1"/>
              </p:cNvPicPr>
              <p:nvPr/>
            </p:nvPicPr>
            <p:blipFill>
              <a:blip r:embed="rId4" cstate="print">
                <a:clrChange>
                  <a:clrFrom>
                    <a:srgbClr val="979797"/>
                  </a:clrFrom>
                  <a:clrTo>
                    <a:srgbClr val="979797">
                      <a:alpha val="0"/>
                    </a:srgbClr>
                  </a:clrTo>
                </a:clrChange>
              </a:blip>
              <a:stretch>
                <a:fillRect/>
              </a:stretch>
            </p:blipFill>
            <p:spPr>
              <a:xfrm>
                <a:off x="11117253" y="58978"/>
                <a:ext cx="924894" cy="734240"/>
              </a:xfrm>
              <a:prstGeom prst="rect">
                <a:avLst/>
              </a:prstGeom>
            </p:spPr>
          </p:pic>
          <p:pic>
            <p:nvPicPr>
              <p:cNvPr id="50" name="Billede 49"/>
              <p:cNvPicPr>
                <a:picLocks noChangeAspect="1"/>
              </p:cNvPicPr>
              <p:nvPr/>
            </p:nvPicPr>
            <p:blipFill>
              <a:blip r:embed="rId5" cstate="print">
                <a:clrChange>
                  <a:clrFrom>
                    <a:srgbClr val="C3C3C3"/>
                  </a:clrFrom>
                  <a:clrTo>
                    <a:srgbClr val="C3C3C3">
                      <a:alpha val="0"/>
                    </a:srgbClr>
                  </a:clrTo>
                </a:clrChange>
                <a:extLst>
                  <a:ext uri="{28A0092B-C50C-407E-A947-70E740481C1C}">
                    <a14:useLocalDpi xmlns:a14="http://schemas.microsoft.com/office/drawing/2010/main" xmlns="" val="0"/>
                  </a:ext>
                </a:extLst>
              </a:blip>
              <a:stretch>
                <a:fillRect/>
              </a:stretch>
            </p:blipFill>
            <p:spPr>
              <a:xfrm>
                <a:off x="10696967" y="545732"/>
                <a:ext cx="734321" cy="926883"/>
              </a:xfrm>
              <a:prstGeom prst="rect">
                <a:avLst/>
              </a:prstGeom>
            </p:spPr>
          </p:pic>
          <p:pic>
            <p:nvPicPr>
              <p:cNvPr id="51" name="Billede 50"/>
              <p:cNvPicPr>
                <a:picLocks noChangeAspect="1"/>
              </p:cNvPicPr>
              <p:nvPr/>
            </p:nvPicPr>
            <p:blipFill rotWithShape="1">
              <a:blip r:embed="rId6" cstate="print">
                <a:extLst>
                  <a:ext uri="{28A0092B-C50C-407E-A947-70E740481C1C}">
                    <a14:useLocalDpi xmlns:a14="http://schemas.microsoft.com/office/drawing/2010/main" xmlns="" val="0"/>
                  </a:ext>
                </a:extLst>
              </a:blip>
              <a:srcRect b="38114"/>
              <a:stretch/>
            </p:blipFill>
            <p:spPr>
              <a:xfrm>
                <a:off x="11379745" y="822547"/>
                <a:ext cx="667398" cy="398986"/>
              </a:xfrm>
              <a:prstGeom prst="rect">
                <a:avLst/>
              </a:prstGeom>
            </p:spPr>
          </p:pic>
          <p:pic>
            <p:nvPicPr>
              <p:cNvPr id="52" name="Billede 51"/>
              <p:cNvPicPr>
                <a:picLocks noChangeAspect="1"/>
              </p:cNvPicPr>
              <p:nvPr/>
            </p:nvPicPr>
            <p:blipFill>
              <a:blip r:embed="rId7" cstate="print">
                <a:clrChange>
                  <a:clrFrom>
                    <a:srgbClr val="FFAEC9"/>
                  </a:clrFrom>
                  <a:clrTo>
                    <a:srgbClr val="FFAEC9">
                      <a:alpha val="0"/>
                    </a:srgbClr>
                  </a:clrTo>
                </a:clrChange>
              </a:blip>
              <a:stretch>
                <a:fillRect/>
              </a:stretch>
            </p:blipFill>
            <p:spPr>
              <a:xfrm>
                <a:off x="10209604" y="6509"/>
                <a:ext cx="1020566" cy="775997"/>
              </a:xfrm>
              <a:prstGeom prst="rect">
                <a:avLst/>
              </a:prstGeom>
            </p:spPr>
          </p:pic>
          <p:pic>
            <p:nvPicPr>
              <p:cNvPr id="53" name="Billede 52"/>
              <p:cNvPicPr>
                <a:picLocks noChangeAspect="1"/>
              </p:cNvPicPr>
              <p:nvPr/>
            </p:nvPicPr>
            <p:blipFill>
              <a:blip r:embed="rId8" cstate="print">
                <a:clrChange>
                  <a:clrFrom>
                    <a:srgbClr val="FFAEC9"/>
                  </a:clrFrom>
                  <a:clrTo>
                    <a:srgbClr val="FFAEC9">
                      <a:alpha val="0"/>
                    </a:srgbClr>
                  </a:clrTo>
                </a:clrChange>
              </a:blip>
              <a:stretch>
                <a:fillRect/>
              </a:stretch>
            </p:blipFill>
            <p:spPr>
              <a:xfrm>
                <a:off x="9568943" y="631182"/>
                <a:ext cx="1090451" cy="628713"/>
              </a:xfrm>
              <a:prstGeom prst="rect">
                <a:avLst/>
              </a:prstGeom>
            </p:spPr>
          </p:pic>
          <p:pic>
            <p:nvPicPr>
              <p:cNvPr id="54" name="Billede 53"/>
              <p:cNvPicPr>
                <a:picLocks noChangeAspect="1"/>
              </p:cNvPicPr>
              <p:nvPr/>
            </p:nvPicPr>
            <p:blipFill rotWithShape="1">
              <a:blip r:embed="rId9" cstate="print">
                <a:clrChange>
                  <a:clrFrom>
                    <a:srgbClr val="FFAEC9"/>
                  </a:clrFrom>
                  <a:clrTo>
                    <a:srgbClr val="FFAEC9">
                      <a:alpha val="0"/>
                    </a:srgbClr>
                  </a:clrTo>
                </a:clrChange>
              </a:blip>
              <a:srcRect l="25274" r="29644"/>
              <a:stretch/>
            </p:blipFill>
            <p:spPr>
              <a:xfrm>
                <a:off x="9613437" y="14149"/>
                <a:ext cx="512750" cy="836168"/>
              </a:xfrm>
              <a:prstGeom prst="rect">
                <a:avLst/>
              </a:prstGeom>
            </p:spPr>
          </p:pic>
          <p:pic>
            <p:nvPicPr>
              <p:cNvPr id="55" name="Billede 54"/>
              <p:cNvPicPr>
                <a:picLocks noChangeAspect="1"/>
              </p:cNvPicPr>
              <p:nvPr/>
            </p:nvPicPr>
            <p:blipFill rotWithShape="1">
              <a:blip r:embed="rId9" cstate="print">
                <a:clrChange>
                  <a:clrFrom>
                    <a:srgbClr val="FFAEC9"/>
                  </a:clrFrom>
                  <a:clrTo>
                    <a:srgbClr val="FFAEC9">
                      <a:alpha val="0"/>
                    </a:srgbClr>
                  </a:clrTo>
                </a:clrChange>
              </a:blip>
              <a:srcRect l="29146" r="25772"/>
              <a:stretch/>
            </p:blipFill>
            <p:spPr>
              <a:xfrm>
                <a:off x="9871423" y="42392"/>
                <a:ext cx="512750" cy="836168"/>
              </a:xfrm>
              <a:prstGeom prst="rect">
                <a:avLst/>
              </a:prstGeom>
            </p:spPr>
          </p:pic>
        </p:grpSp>
        <p:grpSp>
          <p:nvGrpSpPr>
            <p:cNvPr id="6" name="Gruppe 37"/>
            <p:cNvGrpSpPr/>
            <p:nvPr/>
          </p:nvGrpSpPr>
          <p:grpSpPr>
            <a:xfrm>
              <a:off x="3995282" y="119191"/>
              <a:ext cx="2429448" cy="1447022"/>
              <a:chOff x="3172030" y="3027742"/>
              <a:chExt cx="2661926" cy="1535418"/>
            </a:xfrm>
          </p:grpSpPr>
          <p:sp>
            <p:nvSpPr>
              <p:cNvPr id="40" name="Afrundet rektangulær billedforklaring 39"/>
              <p:cNvSpPr/>
              <p:nvPr/>
            </p:nvSpPr>
            <p:spPr>
              <a:xfrm>
                <a:off x="3172030" y="3027742"/>
                <a:ext cx="2661926" cy="1535418"/>
              </a:xfrm>
              <a:prstGeom prst="wedgeRoundRectCallout">
                <a:avLst>
                  <a:gd name="adj1" fmla="val 74865"/>
                  <a:gd name="adj2" fmla="val 9720"/>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1" name="Billede 40"/>
              <p:cNvPicPr>
                <a:picLocks noChangeAspect="1"/>
              </p:cNvPicPr>
              <p:nvPr/>
            </p:nvPicPr>
            <p:blipFill>
              <a:blip r:embed="rId4" cstate="print">
                <a:clrChange>
                  <a:clrFrom>
                    <a:srgbClr val="979797"/>
                  </a:clrFrom>
                  <a:clrTo>
                    <a:srgbClr val="979797">
                      <a:alpha val="0"/>
                    </a:srgbClr>
                  </a:clrTo>
                </a:clrChange>
              </a:blip>
              <a:stretch>
                <a:fillRect/>
              </a:stretch>
            </p:blipFill>
            <p:spPr>
              <a:xfrm>
                <a:off x="4757447" y="3149523"/>
                <a:ext cx="924896" cy="734240"/>
              </a:xfrm>
              <a:prstGeom prst="rect">
                <a:avLst/>
              </a:prstGeom>
            </p:spPr>
          </p:pic>
          <p:pic>
            <p:nvPicPr>
              <p:cNvPr id="42" name="Billede 41"/>
              <p:cNvPicPr>
                <a:picLocks noChangeAspect="1"/>
              </p:cNvPicPr>
              <p:nvPr/>
            </p:nvPicPr>
            <p:blipFill>
              <a:blip r:embed="rId5" cstate="print">
                <a:clrChange>
                  <a:clrFrom>
                    <a:srgbClr val="C3C3C3"/>
                  </a:clrFrom>
                  <a:clrTo>
                    <a:srgbClr val="C3C3C3">
                      <a:alpha val="0"/>
                    </a:srgbClr>
                  </a:clrTo>
                </a:clrChange>
                <a:extLst>
                  <a:ext uri="{28A0092B-C50C-407E-A947-70E740481C1C}">
                    <a14:useLocalDpi xmlns:a14="http://schemas.microsoft.com/office/drawing/2010/main" xmlns="" val="0"/>
                  </a:ext>
                </a:extLst>
              </a:blip>
              <a:stretch>
                <a:fillRect/>
              </a:stretch>
            </p:blipFill>
            <p:spPr>
              <a:xfrm>
                <a:off x="4337160" y="3636277"/>
                <a:ext cx="734321" cy="926883"/>
              </a:xfrm>
              <a:prstGeom prst="rect">
                <a:avLst/>
              </a:prstGeom>
            </p:spPr>
          </p:pic>
          <p:pic>
            <p:nvPicPr>
              <p:cNvPr id="43" name="Billede 42"/>
              <p:cNvPicPr>
                <a:picLocks noChangeAspect="1"/>
              </p:cNvPicPr>
              <p:nvPr/>
            </p:nvPicPr>
            <p:blipFill rotWithShape="1">
              <a:blip r:embed="rId6" cstate="print">
                <a:extLst>
                  <a:ext uri="{28A0092B-C50C-407E-A947-70E740481C1C}">
                    <a14:useLocalDpi xmlns:a14="http://schemas.microsoft.com/office/drawing/2010/main" xmlns="" val="0"/>
                  </a:ext>
                </a:extLst>
              </a:blip>
              <a:srcRect b="38114"/>
              <a:stretch/>
            </p:blipFill>
            <p:spPr>
              <a:xfrm>
                <a:off x="5019938" y="3913092"/>
                <a:ext cx="667398" cy="398987"/>
              </a:xfrm>
              <a:prstGeom prst="rect">
                <a:avLst/>
              </a:prstGeom>
            </p:spPr>
          </p:pic>
          <p:pic>
            <p:nvPicPr>
              <p:cNvPr id="44" name="Billede 43"/>
              <p:cNvPicPr>
                <a:picLocks noChangeAspect="1"/>
              </p:cNvPicPr>
              <p:nvPr/>
            </p:nvPicPr>
            <p:blipFill>
              <a:blip r:embed="rId7" cstate="print">
                <a:clrChange>
                  <a:clrFrom>
                    <a:srgbClr val="FFAEC9"/>
                  </a:clrFrom>
                  <a:clrTo>
                    <a:srgbClr val="FFAEC9">
                      <a:alpha val="0"/>
                    </a:srgbClr>
                  </a:clrTo>
                </a:clrChange>
              </a:blip>
              <a:stretch>
                <a:fillRect/>
              </a:stretch>
            </p:blipFill>
            <p:spPr>
              <a:xfrm>
                <a:off x="3849798" y="3097052"/>
                <a:ext cx="1020566" cy="775997"/>
              </a:xfrm>
              <a:prstGeom prst="rect">
                <a:avLst/>
              </a:prstGeom>
            </p:spPr>
          </p:pic>
          <p:pic>
            <p:nvPicPr>
              <p:cNvPr id="45" name="Billede 44"/>
              <p:cNvPicPr>
                <a:picLocks noChangeAspect="1"/>
              </p:cNvPicPr>
              <p:nvPr/>
            </p:nvPicPr>
            <p:blipFill>
              <a:blip r:embed="rId8" cstate="print">
                <a:clrChange>
                  <a:clrFrom>
                    <a:srgbClr val="FFAEC9"/>
                  </a:clrFrom>
                  <a:clrTo>
                    <a:srgbClr val="FFAEC9">
                      <a:alpha val="0"/>
                    </a:srgbClr>
                  </a:clrTo>
                </a:clrChange>
              </a:blip>
              <a:stretch>
                <a:fillRect/>
              </a:stretch>
            </p:blipFill>
            <p:spPr>
              <a:xfrm>
                <a:off x="3209136" y="3721727"/>
                <a:ext cx="1090450" cy="628713"/>
              </a:xfrm>
              <a:prstGeom prst="rect">
                <a:avLst/>
              </a:prstGeom>
            </p:spPr>
          </p:pic>
          <p:pic>
            <p:nvPicPr>
              <p:cNvPr id="46" name="Billede 45"/>
              <p:cNvPicPr>
                <a:picLocks noChangeAspect="1"/>
              </p:cNvPicPr>
              <p:nvPr/>
            </p:nvPicPr>
            <p:blipFill rotWithShape="1">
              <a:blip r:embed="rId9" cstate="print">
                <a:clrChange>
                  <a:clrFrom>
                    <a:srgbClr val="FFAEC9"/>
                  </a:clrFrom>
                  <a:clrTo>
                    <a:srgbClr val="FFAEC9">
                      <a:alpha val="0"/>
                    </a:srgbClr>
                  </a:clrTo>
                </a:clrChange>
              </a:blip>
              <a:srcRect l="25274" r="29644"/>
              <a:stretch/>
            </p:blipFill>
            <p:spPr>
              <a:xfrm>
                <a:off x="3253630" y="3104693"/>
                <a:ext cx="512752" cy="836169"/>
              </a:xfrm>
              <a:prstGeom prst="rect">
                <a:avLst/>
              </a:prstGeom>
            </p:spPr>
          </p:pic>
          <p:pic>
            <p:nvPicPr>
              <p:cNvPr id="47" name="Billede 46"/>
              <p:cNvPicPr>
                <a:picLocks noChangeAspect="1"/>
              </p:cNvPicPr>
              <p:nvPr/>
            </p:nvPicPr>
            <p:blipFill rotWithShape="1">
              <a:blip r:embed="rId9" cstate="print">
                <a:clrChange>
                  <a:clrFrom>
                    <a:srgbClr val="FFAEC9"/>
                  </a:clrFrom>
                  <a:clrTo>
                    <a:srgbClr val="FFAEC9">
                      <a:alpha val="0"/>
                    </a:srgbClr>
                  </a:clrTo>
                </a:clrChange>
              </a:blip>
              <a:srcRect l="29146" r="25772"/>
              <a:stretch/>
            </p:blipFill>
            <p:spPr>
              <a:xfrm>
                <a:off x="3511616" y="3132938"/>
                <a:ext cx="512750" cy="836169"/>
              </a:xfrm>
              <a:prstGeom prst="rect">
                <a:avLst/>
              </a:prstGeom>
            </p:spPr>
          </p:pic>
        </p:grpSp>
        <p:pic>
          <p:nvPicPr>
            <p:cNvPr id="39" name="Picture 4"/>
            <p:cNvPicPr>
              <a:picLocks noChangeAspect="1" noChangeArrowheads="1"/>
            </p:cNvPicPr>
            <p:nvPr/>
          </p:nvPicPr>
          <p:blipFill>
            <a:blip r:embed="rId10" cstate="print">
              <a:clrChange>
                <a:clrFrom>
                  <a:srgbClr val="C3C3C3"/>
                </a:clrFrom>
                <a:clrTo>
                  <a:srgbClr val="C3C3C3">
                    <a:alpha val="0"/>
                  </a:srgbClr>
                </a:clrTo>
              </a:clrChange>
            </a:blip>
            <a:srcRect/>
            <a:stretch>
              <a:fillRect/>
            </a:stretch>
          </p:blipFill>
          <p:spPr bwMode="auto">
            <a:xfrm>
              <a:off x="3737353" y="925929"/>
              <a:ext cx="1050779" cy="1134072"/>
            </a:xfrm>
            <a:prstGeom prst="rect">
              <a:avLst/>
            </a:prstGeom>
            <a:noFill/>
            <a:ln w="9525">
              <a:noFill/>
              <a:miter lim="800000"/>
              <a:headEnd/>
              <a:tailEnd/>
            </a:ln>
          </p:spPr>
        </p:pic>
      </p:grpSp>
      <p:sp>
        <p:nvSpPr>
          <p:cNvPr id="56" name="Titel 1"/>
          <p:cNvSpPr txBox="1">
            <a:spLocks/>
          </p:cNvSpPr>
          <p:nvPr/>
        </p:nvSpPr>
        <p:spPr bwMode="auto">
          <a:xfrm>
            <a:off x="323529" y="1561456"/>
            <a:ext cx="8820472" cy="10034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a:solidFill>
                  <a:schemeClr val="bg2"/>
                </a:solidFill>
                <a:latin typeface="Arial Narrow" pitchFamily="34" charset="0"/>
              </a:defRPr>
            </a:lvl2pPr>
            <a:lvl3pPr algn="l" rtl="0" fontAlgn="base">
              <a:spcBef>
                <a:spcPct val="0"/>
              </a:spcBef>
              <a:spcAft>
                <a:spcPct val="0"/>
              </a:spcAft>
              <a:defRPr>
                <a:solidFill>
                  <a:schemeClr val="bg2"/>
                </a:solidFill>
                <a:latin typeface="Arial Narrow" pitchFamily="34" charset="0"/>
              </a:defRPr>
            </a:lvl3pPr>
            <a:lvl4pPr algn="l" rtl="0" fontAlgn="base">
              <a:spcBef>
                <a:spcPct val="0"/>
              </a:spcBef>
              <a:spcAft>
                <a:spcPct val="0"/>
              </a:spcAft>
              <a:defRPr>
                <a:solidFill>
                  <a:schemeClr val="bg2"/>
                </a:solidFill>
                <a:latin typeface="Arial Narrow" pitchFamily="34" charset="0"/>
              </a:defRPr>
            </a:lvl4pPr>
            <a:lvl5pPr algn="l" rtl="0" fontAlgn="base">
              <a:spcBef>
                <a:spcPct val="0"/>
              </a:spcBef>
              <a:spcAft>
                <a:spcPct val="0"/>
              </a:spcAft>
              <a:defRPr>
                <a:solidFill>
                  <a:schemeClr val="bg2"/>
                </a:solidFill>
                <a:latin typeface="Arial Narrow" pitchFamily="34" charset="0"/>
              </a:defRPr>
            </a:lvl5pPr>
            <a:lvl6pPr marL="457200" algn="l" rtl="0" fontAlgn="base">
              <a:spcBef>
                <a:spcPct val="0"/>
              </a:spcBef>
              <a:spcAft>
                <a:spcPct val="0"/>
              </a:spcAft>
              <a:defRPr>
                <a:solidFill>
                  <a:schemeClr val="bg2"/>
                </a:solidFill>
                <a:latin typeface="Arial Narrow" pitchFamily="34" charset="0"/>
              </a:defRPr>
            </a:lvl6pPr>
            <a:lvl7pPr marL="914400" algn="l" rtl="0" fontAlgn="base">
              <a:spcBef>
                <a:spcPct val="0"/>
              </a:spcBef>
              <a:spcAft>
                <a:spcPct val="0"/>
              </a:spcAft>
              <a:defRPr>
                <a:solidFill>
                  <a:schemeClr val="bg2"/>
                </a:solidFill>
                <a:latin typeface="Arial Narrow" pitchFamily="34" charset="0"/>
              </a:defRPr>
            </a:lvl7pPr>
            <a:lvl8pPr marL="1371600" algn="l" rtl="0" fontAlgn="base">
              <a:spcBef>
                <a:spcPct val="0"/>
              </a:spcBef>
              <a:spcAft>
                <a:spcPct val="0"/>
              </a:spcAft>
              <a:defRPr>
                <a:solidFill>
                  <a:schemeClr val="bg2"/>
                </a:solidFill>
                <a:latin typeface="Arial Narrow" pitchFamily="34" charset="0"/>
              </a:defRPr>
            </a:lvl8pPr>
            <a:lvl9pPr marL="1828800" algn="l" rtl="0" fontAlgn="base">
              <a:spcBef>
                <a:spcPct val="0"/>
              </a:spcBef>
              <a:spcAft>
                <a:spcPct val="0"/>
              </a:spcAft>
              <a:defRPr>
                <a:solidFill>
                  <a:schemeClr val="bg2"/>
                </a:solidFill>
                <a:latin typeface="Arial Narrow" pitchFamily="34" charset="0"/>
              </a:defRPr>
            </a:lvl9pPr>
          </a:lstStyle>
          <a:p>
            <a:pPr algn="ctr"/>
            <a:r>
              <a:rPr lang="da-DK" sz="3400" b="1" kern="0" dirty="0" smtClean="0">
                <a:solidFill>
                  <a:schemeClr val="tx1"/>
                </a:solidFill>
              </a:rPr>
              <a:t>BEDRE VELFÆRD FOR FÆRRE RESSOURCER</a:t>
            </a:r>
          </a:p>
          <a:p>
            <a:pPr algn="ctr"/>
            <a:r>
              <a:rPr lang="da-DK" sz="3400" b="1" kern="0" dirty="0" smtClean="0">
                <a:solidFill>
                  <a:schemeClr val="tx1"/>
                </a:solidFill>
              </a:rPr>
              <a:t>&amp; ROBUSTE ARBEJDSFÆLLESSKABER</a:t>
            </a:r>
            <a:br>
              <a:rPr lang="da-DK" sz="3400" b="1" kern="0" dirty="0" smtClean="0">
                <a:solidFill>
                  <a:schemeClr val="tx1"/>
                </a:solidFill>
              </a:rPr>
            </a:br>
            <a:endParaRPr lang="da-DK" sz="3400" b="1" kern="0" dirty="0">
              <a:solidFill>
                <a:schemeClr val="tx1"/>
              </a:solidFill>
            </a:endParaRPr>
          </a:p>
        </p:txBody>
      </p:sp>
      <p:sp>
        <p:nvSpPr>
          <p:cNvPr id="57" name="Højrepil 56"/>
          <p:cNvSpPr/>
          <p:nvPr/>
        </p:nvSpPr>
        <p:spPr>
          <a:xfrm>
            <a:off x="1115616" y="3140968"/>
            <a:ext cx="3632611" cy="2952328"/>
          </a:xfrm>
          <a:prstGeom prst="rightArrow">
            <a:avLst>
              <a:gd name="adj1" fmla="val 71191"/>
              <a:gd name="adj2" fmla="val 27820"/>
            </a:avLst>
          </a:prstGeom>
          <a:solidFill>
            <a:srgbClr val="85C5B1"/>
          </a:solidFill>
          <a:ln>
            <a:solidFill>
              <a:srgbClr val="85C5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sp>
        <p:nvSpPr>
          <p:cNvPr id="58" name="Tekstfelt 57"/>
          <p:cNvSpPr txBox="1"/>
          <p:nvPr/>
        </p:nvSpPr>
        <p:spPr>
          <a:xfrm>
            <a:off x="1115618" y="4176404"/>
            <a:ext cx="3059871" cy="400110"/>
          </a:xfrm>
          <a:prstGeom prst="rect">
            <a:avLst/>
          </a:prstGeom>
          <a:noFill/>
        </p:spPr>
        <p:txBody>
          <a:bodyPr wrap="square" rtlCol="0">
            <a:spAutoFit/>
          </a:bodyPr>
          <a:lstStyle/>
          <a:p>
            <a:r>
              <a:rPr lang="da-DK" sz="2000" dirty="0" smtClean="0"/>
              <a:t>Radikal innovation</a:t>
            </a:r>
            <a:endParaRPr lang="da-DK" sz="2000" dirty="0"/>
          </a:p>
        </p:txBody>
      </p:sp>
      <p:sp>
        <p:nvSpPr>
          <p:cNvPr id="59" name="Tekstfelt 58"/>
          <p:cNvSpPr txBox="1"/>
          <p:nvPr/>
        </p:nvSpPr>
        <p:spPr>
          <a:xfrm>
            <a:off x="1115618" y="3717032"/>
            <a:ext cx="3059871" cy="400110"/>
          </a:xfrm>
          <a:prstGeom prst="rect">
            <a:avLst/>
          </a:prstGeom>
          <a:noFill/>
        </p:spPr>
        <p:txBody>
          <a:bodyPr wrap="square" rtlCol="0">
            <a:spAutoFit/>
          </a:bodyPr>
          <a:lstStyle/>
          <a:p>
            <a:r>
              <a:rPr lang="da-DK" sz="2000" dirty="0" smtClean="0"/>
              <a:t>Sikker drift</a:t>
            </a:r>
            <a:endParaRPr lang="da-DK" sz="2000" dirty="0"/>
          </a:p>
        </p:txBody>
      </p:sp>
      <p:sp>
        <p:nvSpPr>
          <p:cNvPr id="60" name="Tekstfelt 59"/>
          <p:cNvSpPr txBox="1"/>
          <p:nvPr/>
        </p:nvSpPr>
        <p:spPr>
          <a:xfrm>
            <a:off x="1115618" y="4680460"/>
            <a:ext cx="4236175" cy="400110"/>
          </a:xfrm>
          <a:prstGeom prst="rect">
            <a:avLst/>
          </a:prstGeom>
          <a:noFill/>
        </p:spPr>
        <p:txBody>
          <a:bodyPr wrap="square" rtlCol="0">
            <a:spAutoFit/>
          </a:bodyPr>
          <a:lstStyle/>
          <a:p>
            <a:r>
              <a:rPr lang="da-DK" sz="2000" dirty="0" smtClean="0"/>
              <a:t>Mere fokus på effekt</a:t>
            </a:r>
            <a:endParaRPr lang="da-DK" sz="2000" dirty="0"/>
          </a:p>
        </p:txBody>
      </p:sp>
      <p:sp>
        <p:nvSpPr>
          <p:cNvPr id="61" name="Tekstfelt 60"/>
          <p:cNvSpPr txBox="1"/>
          <p:nvPr/>
        </p:nvSpPr>
        <p:spPr>
          <a:xfrm>
            <a:off x="1127915" y="5157192"/>
            <a:ext cx="4236175" cy="400110"/>
          </a:xfrm>
          <a:prstGeom prst="rect">
            <a:avLst/>
          </a:prstGeom>
          <a:noFill/>
        </p:spPr>
        <p:txBody>
          <a:bodyPr wrap="square" rtlCol="0">
            <a:spAutoFit/>
          </a:bodyPr>
          <a:lstStyle/>
          <a:p>
            <a:r>
              <a:rPr lang="da-DK" sz="2000" dirty="0" smtClean="0"/>
              <a:t>Samskabelse</a:t>
            </a:r>
            <a:endParaRPr lang="da-DK" sz="2000" dirty="0"/>
          </a:p>
        </p:txBody>
      </p:sp>
    </p:spTree>
    <p:extLst>
      <p:ext uri="{BB962C8B-B14F-4D97-AF65-F5344CB8AC3E}">
        <p14:creationId xmlns:p14="http://schemas.microsoft.com/office/powerpoint/2010/main" xmlns="" val="19670412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80256" y="1397000"/>
          <a:ext cx="6720408"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boks 2"/>
          <p:cNvSpPr txBox="1"/>
          <p:nvPr/>
        </p:nvSpPr>
        <p:spPr>
          <a:xfrm>
            <a:off x="395536" y="848325"/>
            <a:ext cx="7272808" cy="492443"/>
          </a:xfrm>
          <a:prstGeom prst="rect">
            <a:avLst/>
          </a:prstGeom>
          <a:noFill/>
        </p:spPr>
        <p:txBody>
          <a:bodyPr wrap="square" rtlCol="0">
            <a:spAutoFit/>
          </a:bodyPr>
          <a:lstStyle/>
          <a:p>
            <a:r>
              <a:rPr lang="da-DK" sz="2600" dirty="0" smtClean="0">
                <a:latin typeface="+mj-lt"/>
                <a:ea typeface="+mj-ea"/>
                <a:cs typeface="+mj-cs"/>
              </a:rPr>
              <a:t>Vi arbejder  strategisk med omstilling på flere niveauer</a:t>
            </a:r>
            <a:endParaRPr lang="da-DK" sz="2600" dirty="0">
              <a:latin typeface="+mj-lt"/>
              <a:ea typeface="+mj-ea"/>
              <a:cs typeface="+mj-cs"/>
            </a:endParaRPr>
          </a:p>
        </p:txBody>
      </p:sp>
      <p:sp>
        <p:nvSpPr>
          <p:cNvPr id="5" name="Tekstboks 4"/>
          <p:cNvSpPr txBox="1"/>
          <p:nvPr/>
        </p:nvSpPr>
        <p:spPr>
          <a:xfrm>
            <a:off x="5580112" y="2276872"/>
            <a:ext cx="3024336" cy="2216706"/>
          </a:xfrm>
          <a:prstGeom prst="flowChartDocumen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da-DK" b="1" dirty="0" smtClean="0">
              <a:solidFill>
                <a:schemeClr val="bg1"/>
              </a:solidFill>
            </a:endParaRPr>
          </a:p>
          <a:p>
            <a:r>
              <a:rPr lang="da-DK" b="1" dirty="0" smtClean="0">
                <a:solidFill>
                  <a:schemeClr val="bg1">
                    <a:lumMod val="50000"/>
                  </a:schemeClr>
                </a:solidFill>
              </a:rPr>
              <a:t>Pejlemærke:</a:t>
            </a:r>
            <a:endParaRPr lang="da-DK" dirty="0" smtClean="0">
              <a:solidFill>
                <a:schemeClr val="bg1">
                  <a:lumMod val="50000"/>
                </a:schemeClr>
              </a:solidFill>
            </a:endParaRPr>
          </a:p>
          <a:p>
            <a:endParaRPr lang="da-DK" dirty="0" smtClean="0">
              <a:solidFill>
                <a:schemeClr val="bg1">
                  <a:lumMod val="50000"/>
                </a:schemeClr>
              </a:solidFill>
            </a:endParaRPr>
          </a:p>
          <a:p>
            <a:r>
              <a:rPr lang="da-DK" sz="2000" dirty="0" smtClean="0">
                <a:solidFill>
                  <a:schemeClr val="bg1">
                    <a:lumMod val="50000"/>
                  </a:schemeClr>
                </a:solidFill>
              </a:rPr>
              <a:t>”Opgaven sætter holdet”</a:t>
            </a:r>
            <a:endParaRPr lang="da-DK" dirty="0" smtClean="0">
              <a:solidFill>
                <a:schemeClr val="bg1">
                  <a:lumMod val="50000"/>
                </a:schemeClr>
              </a:solidFill>
            </a:endParaRPr>
          </a:p>
          <a:p>
            <a:endParaRPr lang="da-DK" b="1" dirty="0" smtClean="0">
              <a:solidFill>
                <a:schemeClr val="bg1">
                  <a:lumMod val="50000"/>
                </a:schemeClr>
              </a:solidFill>
            </a:endParaRPr>
          </a:p>
          <a:p>
            <a:endParaRPr lang="da-DK" dirty="0" smtClean="0">
              <a:solidFill>
                <a:schemeClr val="bg1">
                  <a:lumMod val="50000"/>
                </a:schemeClr>
              </a:solidFill>
            </a:endParaRPr>
          </a:p>
        </p:txBody>
      </p:sp>
    </p:spTree>
    <p:extLst>
      <p:ext uri="{BB962C8B-B14F-4D97-AF65-F5344CB8AC3E}">
        <p14:creationId xmlns:p14="http://schemas.microsoft.com/office/powerpoint/2010/main" xmlns="" val="1249653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ribet højrepil 7"/>
          <p:cNvSpPr/>
          <p:nvPr/>
        </p:nvSpPr>
        <p:spPr>
          <a:xfrm>
            <a:off x="3491880" y="3212976"/>
            <a:ext cx="1902733" cy="1008112"/>
          </a:xfrm>
          <a:prstGeom prst="stripedRightArrow">
            <a:avLst/>
          </a:prstGeom>
          <a:solidFill>
            <a:srgbClr val="222268">
              <a:alpha val="36078"/>
            </a:srgbClr>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a-DK" sz="1200" b="1" dirty="0" smtClean="0"/>
              <a:t>Transformation</a:t>
            </a:r>
            <a:endParaRPr lang="da-DK" sz="1400" b="1" dirty="0"/>
          </a:p>
        </p:txBody>
      </p:sp>
      <p:sp>
        <p:nvSpPr>
          <p:cNvPr id="17" name="Tekstboks 16"/>
          <p:cNvSpPr txBox="1"/>
          <p:nvPr/>
        </p:nvSpPr>
        <p:spPr>
          <a:xfrm>
            <a:off x="5724128" y="4489956"/>
            <a:ext cx="1440160" cy="523220"/>
          </a:xfrm>
          <a:prstGeom prst="rect">
            <a:avLst/>
          </a:prstGeom>
          <a:noFill/>
        </p:spPr>
        <p:txBody>
          <a:bodyPr wrap="square" rtlCol="0">
            <a:spAutoFit/>
          </a:bodyPr>
          <a:lstStyle/>
          <a:p>
            <a:pPr algn="ctr"/>
            <a:r>
              <a:rPr lang="da-DK" sz="1400" i="1" dirty="0" smtClean="0">
                <a:solidFill>
                  <a:schemeClr val="bg1">
                    <a:lumMod val="50000"/>
                  </a:schemeClr>
                </a:solidFill>
              </a:rPr>
              <a:t>God til sikker styring</a:t>
            </a:r>
            <a:endParaRPr lang="da-DK" sz="1400" i="1" dirty="0">
              <a:solidFill>
                <a:schemeClr val="bg1">
                  <a:lumMod val="50000"/>
                </a:schemeClr>
              </a:solidFill>
            </a:endParaRPr>
          </a:p>
        </p:txBody>
      </p:sp>
      <p:sp>
        <p:nvSpPr>
          <p:cNvPr id="18" name="Tekstboks 17"/>
          <p:cNvSpPr txBox="1"/>
          <p:nvPr/>
        </p:nvSpPr>
        <p:spPr>
          <a:xfrm>
            <a:off x="7308304" y="4489375"/>
            <a:ext cx="1800200" cy="307777"/>
          </a:xfrm>
          <a:prstGeom prst="rect">
            <a:avLst/>
          </a:prstGeom>
          <a:noFill/>
        </p:spPr>
        <p:txBody>
          <a:bodyPr wrap="square" rtlCol="0">
            <a:spAutoFit/>
          </a:bodyPr>
          <a:lstStyle/>
          <a:p>
            <a:pPr algn="ctr"/>
            <a:r>
              <a:rPr lang="da-DK" sz="1400" i="1" dirty="0" smtClean="0">
                <a:solidFill>
                  <a:schemeClr val="bg1">
                    <a:lumMod val="50000"/>
                  </a:schemeClr>
                </a:solidFill>
              </a:rPr>
              <a:t>God til innovation </a:t>
            </a:r>
            <a:endParaRPr lang="da-DK" sz="1400" i="1" dirty="0">
              <a:solidFill>
                <a:schemeClr val="bg1">
                  <a:lumMod val="50000"/>
                </a:schemeClr>
              </a:solidFill>
            </a:endParaRPr>
          </a:p>
        </p:txBody>
      </p:sp>
      <p:sp>
        <p:nvSpPr>
          <p:cNvPr id="19" name="Tekstboks 18"/>
          <p:cNvSpPr txBox="1"/>
          <p:nvPr/>
        </p:nvSpPr>
        <p:spPr>
          <a:xfrm>
            <a:off x="395536" y="260648"/>
            <a:ext cx="3421129" cy="492443"/>
          </a:xfrm>
          <a:prstGeom prst="rect">
            <a:avLst/>
          </a:prstGeom>
          <a:noFill/>
        </p:spPr>
        <p:txBody>
          <a:bodyPr wrap="none" rtlCol="0">
            <a:spAutoFit/>
          </a:bodyPr>
          <a:lstStyle/>
          <a:p>
            <a:r>
              <a:rPr lang="da-DK" sz="2600" dirty="0" smtClean="0">
                <a:latin typeface="+mj-lt"/>
                <a:ea typeface="+mj-ea"/>
                <a:cs typeface="+mj-cs"/>
              </a:rPr>
              <a:t>Mindre linje mere netværk </a:t>
            </a:r>
            <a:endParaRPr lang="da-DK" sz="2600" dirty="0">
              <a:latin typeface="+mj-lt"/>
              <a:ea typeface="+mj-ea"/>
              <a:cs typeface="+mj-cs"/>
            </a:endParaRPr>
          </a:p>
        </p:txBody>
      </p:sp>
      <p:sp>
        <p:nvSpPr>
          <p:cNvPr id="21" name="Dele/skille 20"/>
          <p:cNvSpPr/>
          <p:nvPr/>
        </p:nvSpPr>
        <p:spPr>
          <a:xfrm>
            <a:off x="683568" y="2132856"/>
            <a:ext cx="2448272" cy="2304256"/>
          </a:xfrm>
          <a:prstGeom prst="flowChartExtra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pic>
        <p:nvPicPr>
          <p:cNvPr id="32769" name="Picture 1"/>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936804" y="2492896"/>
            <a:ext cx="2171700" cy="2009775"/>
          </a:xfrm>
          <a:prstGeom prst="rect">
            <a:avLst/>
          </a:prstGeom>
          <a:noFill/>
          <a:ln w="9525">
            <a:noFill/>
            <a:miter lim="800000"/>
            <a:headEnd/>
            <a:tailEnd/>
          </a:ln>
        </p:spPr>
      </p:pic>
      <p:cxnSp>
        <p:nvCxnSpPr>
          <p:cNvPr id="25" name="Lige forbindelse 24"/>
          <p:cNvCxnSpPr/>
          <p:nvPr/>
        </p:nvCxnSpPr>
        <p:spPr>
          <a:xfrm>
            <a:off x="971600" y="3933056"/>
            <a:ext cx="1872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Lige forbindelse 25"/>
          <p:cNvCxnSpPr/>
          <p:nvPr/>
        </p:nvCxnSpPr>
        <p:spPr>
          <a:xfrm>
            <a:off x="1187624" y="3501008"/>
            <a:ext cx="1440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Dele/skille 28"/>
          <p:cNvSpPr/>
          <p:nvPr/>
        </p:nvSpPr>
        <p:spPr>
          <a:xfrm>
            <a:off x="5652120" y="2852936"/>
            <a:ext cx="1728192" cy="1512168"/>
          </a:xfrm>
          <a:prstGeom prst="flowChartExtract">
            <a:avLst/>
          </a:prstGeom>
          <a:solidFill>
            <a:srgbClr val="222268">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tx1"/>
              </a:solidFill>
            </a:endParaRPr>
          </a:p>
        </p:txBody>
      </p:sp>
      <p:cxnSp>
        <p:nvCxnSpPr>
          <p:cNvPr id="30" name="Lige forbindelse 29"/>
          <p:cNvCxnSpPr/>
          <p:nvPr/>
        </p:nvCxnSpPr>
        <p:spPr>
          <a:xfrm>
            <a:off x="5940152" y="3861048"/>
            <a:ext cx="11521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Lige forbindelse 30"/>
          <p:cNvCxnSpPr/>
          <p:nvPr/>
        </p:nvCxnSpPr>
        <p:spPr>
          <a:xfrm>
            <a:off x="6156176" y="3429000"/>
            <a:ext cx="7200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kstboks 32"/>
          <p:cNvSpPr txBox="1"/>
          <p:nvPr/>
        </p:nvSpPr>
        <p:spPr>
          <a:xfrm>
            <a:off x="827584" y="1628800"/>
            <a:ext cx="1944216" cy="307777"/>
          </a:xfrm>
          <a:prstGeom prst="rect">
            <a:avLst/>
          </a:prstGeom>
          <a:noFill/>
        </p:spPr>
        <p:txBody>
          <a:bodyPr wrap="square" rtlCol="0">
            <a:spAutoFit/>
          </a:bodyPr>
          <a:lstStyle/>
          <a:p>
            <a:pPr algn="ctr"/>
            <a:r>
              <a:rPr lang="da-DK" sz="1400" b="1" dirty="0" smtClean="0">
                <a:solidFill>
                  <a:schemeClr val="bg1">
                    <a:lumMod val="50000"/>
                  </a:schemeClr>
                </a:solidFill>
              </a:rPr>
              <a:t>Traditionel hierarki</a:t>
            </a:r>
            <a:endParaRPr lang="da-DK" sz="1400" b="1" dirty="0">
              <a:solidFill>
                <a:schemeClr val="bg1">
                  <a:lumMod val="50000"/>
                </a:schemeClr>
              </a:solidFill>
            </a:endParaRPr>
          </a:p>
        </p:txBody>
      </p:sp>
      <p:sp>
        <p:nvSpPr>
          <p:cNvPr id="34" name="Tekstboks 33"/>
          <p:cNvSpPr txBox="1"/>
          <p:nvPr/>
        </p:nvSpPr>
        <p:spPr>
          <a:xfrm>
            <a:off x="6228184" y="1556792"/>
            <a:ext cx="1944216" cy="307777"/>
          </a:xfrm>
          <a:prstGeom prst="rect">
            <a:avLst/>
          </a:prstGeom>
          <a:noFill/>
        </p:spPr>
        <p:txBody>
          <a:bodyPr wrap="square" rtlCol="0">
            <a:spAutoFit/>
          </a:bodyPr>
          <a:lstStyle/>
          <a:p>
            <a:pPr algn="ctr"/>
            <a:r>
              <a:rPr lang="da-DK" sz="1400" b="1" dirty="0" smtClean="0">
                <a:solidFill>
                  <a:schemeClr val="bg1">
                    <a:lumMod val="50000"/>
                  </a:schemeClr>
                </a:solidFill>
              </a:rPr>
              <a:t>Kombineret </a:t>
            </a:r>
            <a:endParaRPr lang="da-DK" sz="1400" b="1" dirty="0">
              <a:solidFill>
                <a:schemeClr val="bg1">
                  <a:lumMod val="50000"/>
                </a:schemeClr>
              </a:solidFill>
            </a:endParaRPr>
          </a:p>
        </p:txBody>
      </p:sp>
      <p:cxnSp>
        <p:nvCxnSpPr>
          <p:cNvPr id="20" name="Lige forbindelse 19"/>
          <p:cNvCxnSpPr/>
          <p:nvPr/>
        </p:nvCxnSpPr>
        <p:spPr>
          <a:xfrm>
            <a:off x="1403648" y="2924944"/>
            <a:ext cx="9361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99848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p:cNvSpPr txBox="1">
            <a:spLocks/>
          </p:cNvSpPr>
          <p:nvPr/>
        </p:nvSpPr>
        <p:spPr>
          <a:xfrm>
            <a:off x="683568" y="2060848"/>
            <a:ext cx="8208912" cy="65869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endParaRPr lang="da-DK" sz="2000" dirty="0" smtClean="0"/>
          </a:p>
        </p:txBody>
      </p:sp>
      <p:sp>
        <p:nvSpPr>
          <p:cNvPr id="3" name="Tekstfelt 2"/>
          <p:cNvSpPr txBox="1"/>
          <p:nvPr/>
        </p:nvSpPr>
        <p:spPr>
          <a:xfrm>
            <a:off x="683568" y="3282887"/>
            <a:ext cx="644728" cy="276999"/>
          </a:xfrm>
          <a:prstGeom prst="rect">
            <a:avLst/>
          </a:prstGeom>
          <a:noFill/>
        </p:spPr>
        <p:txBody>
          <a:bodyPr wrap="none" rtlCol="0">
            <a:spAutoFit/>
          </a:bodyPr>
          <a:lstStyle/>
          <a:p>
            <a:r>
              <a:rPr lang="da-DK" sz="1200" dirty="0" smtClean="0">
                <a:solidFill>
                  <a:schemeClr val="bg1"/>
                </a:solidFill>
              </a:rPr>
              <a:t>Jan 14</a:t>
            </a:r>
            <a:endParaRPr lang="da-DK" sz="1200" dirty="0">
              <a:solidFill>
                <a:schemeClr val="bg1"/>
              </a:solidFill>
            </a:endParaRPr>
          </a:p>
        </p:txBody>
      </p:sp>
      <p:sp>
        <p:nvSpPr>
          <p:cNvPr id="6" name="Rektangel 5"/>
          <p:cNvSpPr/>
          <p:nvPr/>
        </p:nvSpPr>
        <p:spPr>
          <a:xfrm>
            <a:off x="755576" y="6188269"/>
            <a:ext cx="2304256" cy="6697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b="1" dirty="0" smtClean="0">
              <a:solidFill>
                <a:schemeClr val="accent3">
                  <a:lumMod val="50000"/>
                </a:schemeClr>
              </a:solidFill>
            </a:endParaRPr>
          </a:p>
        </p:txBody>
      </p:sp>
      <p:sp>
        <p:nvSpPr>
          <p:cNvPr id="7" name="Titel 1"/>
          <p:cNvSpPr txBox="1">
            <a:spLocks/>
          </p:cNvSpPr>
          <p:nvPr/>
        </p:nvSpPr>
        <p:spPr bwMode="auto">
          <a:xfrm>
            <a:off x="2483767" y="3312172"/>
            <a:ext cx="4179442" cy="1191316"/>
          </a:xfrm>
          <a:prstGeom prst="ellipse">
            <a:avLst/>
          </a:prstGeom>
          <a:solidFill>
            <a:schemeClr val="accent3"/>
          </a:solidFill>
          <a:ln w="25400" cap="flat" cmpd="sng" algn="ctr">
            <a:solidFill>
              <a:schemeClr val="accent3"/>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3200">
                <a:solidFill>
                  <a:schemeClr val="dk1"/>
                </a:solidFill>
                <a:latin typeface="+mn-lt"/>
                <a:ea typeface="+mn-ea"/>
                <a:cs typeface="+mn-cs"/>
              </a:defRPr>
            </a:lvl1pPr>
            <a:lvl2pPr algn="l" rtl="0" fontAlgn="base">
              <a:spcBef>
                <a:spcPct val="0"/>
              </a:spcBef>
              <a:spcAft>
                <a:spcPct val="0"/>
              </a:spcAft>
              <a:defRPr>
                <a:solidFill>
                  <a:schemeClr val="dk1"/>
                </a:solidFill>
                <a:latin typeface="+mn-lt"/>
                <a:ea typeface="+mn-ea"/>
                <a:cs typeface="+mn-cs"/>
              </a:defRPr>
            </a:lvl2pPr>
            <a:lvl3pPr algn="l" rtl="0" fontAlgn="base">
              <a:spcBef>
                <a:spcPct val="0"/>
              </a:spcBef>
              <a:spcAft>
                <a:spcPct val="0"/>
              </a:spcAft>
              <a:defRPr>
                <a:solidFill>
                  <a:schemeClr val="dk1"/>
                </a:solidFill>
                <a:latin typeface="+mn-lt"/>
                <a:ea typeface="+mn-ea"/>
                <a:cs typeface="+mn-cs"/>
              </a:defRPr>
            </a:lvl3pPr>
            <a:lvl4pPr algn="l" rtl="0" fontAlgn="base">
              <a:spcBef>
                <a:spcPct val="0"/>
              </a:spcBef>
              <a:spcAft>
                <a:spcPct val="0"/>
              </a:spcAft>
              <a:defRPr>
                <a:solidFill>
                  <a:schemeClr val="dk1"/>
                </a:solidFill>
                <a:latin typeface="+mn-lt"/>
                <a:ea typeface="+mn-ea"/>
                <a:cs typeface="+mn-cs"/>
              </a:defRPr>
            </a:lvl4pPr>
            <a:lvl5pPr algn="l" rtl="0" fontAlgn="base">
              <a:spcBef>
                <a:spcPct val="0"/>
              </a:spcBef>
              <a:spcAft>
                <a:spcPct val="0"/>
              </a:spcAft>
              <a:defRPr>
                <a:solidFill>
                  <a:schemeClr val="dk1"/>
                </a:solidFill>
                <a:latin typeface="+mn-lt"/>
                <a:ea typeface="+mn-ea"/>
                <a:cs typeface="+mn-cs"/>
              </a:defRPr>
            </a:lvl5pPr>
            <a:lvl6pPr marL="457200" algn="l" rtl="0" fontAlgn="base">
              <a:spcBef>
                <a:spcPct val="0"/>
              </a:spcBef>
              <a:spcAft>
                <a:spcPct val="0"/>
              </a:spcAft>
              <a:defRPr>
                <a:solidFill>
                  <a:schemeClr val="dk1"/>
                </a:solidFill>
                <a:latin typeface="+mn-lt"/>
                <a:ea typeface="+mn-ea"/>
                <a:cs typeface="+mn-cs"/>
              </a:defRPr>
            </a:lvl6pPr>
            <a:lvl7pPr marL="914400" algn="l" rtl="0" fontAlgn="base">
              <a:spcBef>
                <a:spcPct val="0"/>
              </a:spcBef>
              <a:spcAft>
                <a:spcPct val="0"/>
              </a:spcAft>
              <a:defRPr>
                <a:solidFill>
                  <a:schemeClr val="dk1"/>
                </a:solidFill>
                <a:latin typeface="+mn-lt"/>
                <a:ea typeface="+mn-ea"/>
                <a:cs typeface="+mn-cs"/>
              </a:defRPr>
            </a:lvl7pPr>
            <a:lvl8pPr marL="1371600" algn="l" rtl="0" fontAlgn="base">
              <a:spcBef>
                <a:spcPct val="0"/>
              </a:spcBef>
              <a:spcAft>
                <a:spcPct val="0"/>
              </a:spcAft>
              <a:defRPr>
                <a:solidFill>
                  <a:schemeClr val="dk1"/>
                </a:solidFill>
                <a:latin typeface="+mn-lt"/>
                <a:ea typeface="+mn-ea"/>
                <a:cs typeface="+mn-cs"/>
              </a:defRPr>
            </a:lvl8pPr>
            <a:lvl9pPr marL="1828800" algn="l" rtl="0" fontAlgn="base">
              <a:spcBef>
                <a:spcPct val="0"/>
              </a:spcBef>
              <a:spcAft>
                <a:spcPct val="0"/>
              </a:spcAft>
              <a:defRPr>
                <a:solidFill>
                  <a:schemeClr val="dk1"/>
                </a:solidFill>
                <a:latin typeface="+mn-lt"/>
                <a:ea typeface="+mn-ea"/>
                <a:cs typeface="+mn-cs"/>
              </a:defRPr>
            </a:lvl9pPr>
          </a:lstStyle>
          <a:p>
            <a:pPr algn="ctr"/>
            <a:r>
              <a:rPr lang="da-DK" sz="2400" kern="0" smtClean="0">
                <a:solidFill>
                  <a:schemeClr val="tx1"/>
                </a:solidFill>
              </a:rPr>
              <a:t>Hvad er pejlemærkerne på vejen?</a:t>
            </a:r>
            <a:endParaRPr lang="da-DK" sz="2400" kern="0" dirty="0">
              <a:solidFill>
                <a:schemeClr val="tx1"/>
              </a:solidFill>
            </a:endParaRPr>
          </a:p>
        </p:txBody>
      </p:sp>
      <p:pic>
        <p:nvPicPr>
          <p:cNvPr id="9" name="Billede 8"/>
          <p:cNvPicPr>
            <a:picLocks noChangeAspect="1"/>
          </p:cNvPicPr>
          <p:nvPr/>
        </p:nvPicPr>
        <p:blipFill rotWithShape="1">
          <a:blip r:embed="rId3" cstate="print">
            <a:clrChange>
              <a:clrFrom>
                <a:srgbClr val="000000"/>
              </a:clrFrom>
              <a:clrTo>
                <a:srgbClr val="000000">
                  <a:alpha val="0"/>
                </a:srgbClr>
              </a:clrTo>
            </a:clrChange>
          </a:blip>
          <a:srcRect l="5219" t="29630"/>
          <a:stretch/>
        </p:blipFill>
        <p:spPr>
          <a:xfrm>
            <a:off x="760925" y="655321"/>
            <a:ext cx="2782755" cy="1549543"/>
          </a:xfrm>
          <a:prstGeom prst="rect">
            <a:avLst/>
          </a:prstGeom>
        </p:spPr>
      </p:pic>
      <p:pic>
        <p:nvPicPr>
          <p:cNvPr id="10" name="Billede 9"/>
          <p:cNvPicPr>
            <a:picLocks noChangeAspect="1"/>
          </p:cNvPicPr>
          <p:nvPr/>
        </p:nvPicPr>
        <p:blipFill>
          <a:blip r:embed="rId4" cstate="print">
            <a:clrChange>
              <a:clrFrom>
                <a:srgbClr val="BEBEBE"/>
              </a:clrFrom>
              <a:clrTo>
                <a:srgbClr val="BEBEBE">
                  <a:alpha val="0"/>
                </a:srgbClr>
              </a:clrTo>
            </a:clrChange>
          </a:blip>
          <a:stretch>
            <a:fillRect/>
          </a:stretch>
        </p:blipFill>
        <p:spPr>
          <a:xfrm>
            <a:off x="4536142" y="5237591"/>
            <a:ext cx="4254135" cy="1140774"/>
          </a:xfrm>
          <a:prstGeom prst="rect">
            <a:avLst/>
          </a:prstGeom>
        </p:spPr>
      </p:pic>
      <p:sp>
        <p:nvSpPr>
          <p:cNvPr id="11" name="Tekstfelt 10"/>
          <p:cNvSpPr txBox="1"/>
          <p:nvPr/>
        </p:nvSpPr>
        <p:spPr>
          <a:xfrm>
            <a:off x="1247508" y="1980129"/>
            <a:ext cx="2748428" cy="584775"/>
          </a:xfrm>
          <a:prstGeom prst="rect">
            <a:avLst/>
          </a:prstGeom>
          <a:noFill/>
        </p:spPr>
        <p:txBody>
          <a:bodyPr wrap="square" rtlCol="0">
            <a:spAutoFit/>
          </a:bodyPr>
          <a:lstStyle/>
          <a:p>
            <a:r>
              <a:rPr lang="da-DK" sz="1600" dirty="0" smtClean="0"/>
              <a:t>Styrke den tværgående ledelse og koordinering</a:t>
            </a:r>
            <a:endParaRPr lang="da-DK" sz="1600" dirty="0"/>
          </a:p>
        </p:txBody>
      </p:sp>
      <p:sp>
        <p:nvSpPr>
          <p:cNvPr id="12" name="Tekstfelt 11"/>
          <p:cNvSpPr txBox="1"/>
          <p:nvPr/>
        </p:nvSpPr>
        <p:spPr>
          <a:xfrm>
            <a:off x="4501900" y="5157192"/>
            <a:ext cx="2748428" cy="338554"/>
          </a:xfrm>
          <a:prstGeom prst="rect">
            <a:avLst/>
          </a:prstGeom>
          <a:noFill/>
        </p:spPr>
        <p:txBody>
          <a:bodyPr wrap="square" rtlCol="0">
            <a:spAutoFit/>
          </a:bodyPr>
          <a:lstStyle/>
          <a:p>
            <a:r>
              <a:rPr lang="da-DK" sz="1600" dirty="0" smtClean="0"/>
              <a:t>Øge innovationskraften</a:t>
            </a:r>
            <a:endParaRPr lang="da-DK" sz="1600" dirty="0"/>
          </a:p>
        </p:txBody>
      </p:sp>
      <p:sp>
        <p:nvSpPr>
          <p:cNvPr id="13" name="Tekstfelt 12"/>
          <p:cNvSpPr txBox="1"/>
          <p:nvPr/>
        </p:nvSpPr>
        <p:spPr>
          <a:xfrm>
            <a:off x="539552" y="5652537"/>
            <a:ext cx="1778349" cy="584775"/>
          </a:xfrm>
          <a:prstGeom prst="rect">
            <a:avLst/>
          </a:prstGeom>
          <a:noFill/>
        </p:spPr>
        <p:txBody>
          <a:bodyPr wrap="square" rtlCol="0">
            <a:spAutoFit/>
          </a:bodyPr>
          <a:lstStyle/>
          <a:p>
            <a:r>
              <a:rPr lang="da-DK" sz="1600" dirty="0" smtClean="0"/>
              <a:t>Handlekraft tæt på borgerne</a:t>
            </a:r>
            <a:endParaRPr lang="da-DK" sz="1600" dirty="0"/>
          </a:p>
        </p:txBody>
      </p:sp>
      <p:pic>
        <p:nvPicPr>
          <p:cNvPr id="14" name="Billede 13"/>
          <p:cNvPicPr>
            <a:picLocks noChangeAspect="1"/>
          </p:cNvPicPr>
          <p:nvPr/>
        </p:nvPicPr>
        <p:blipFill>
          <a:blip r:embed="rId5" cstate="print">
            <a:clrChange>
              <a:clrFrom>
                <a:srgbClr val="C3C3C3"/>
              </a:clrFrom>
              <a:clrTo>
                <a:srgbClr val="C3C3C3">
                  <a:alpha val="0"/>
                </a:srgbClr>
              </a:clrTo>
            </a:clrChange>
          </a:blip>
          <a:stretch>
            <a:fillRect/>
          </a:stretch>
        </p:blipFill>
        <p:spPr>
          <a:xfrm>
            <a:off x="6260437" y="802639"/>
            <a:ext cx="2627784" cy="3875535"/>
          </a:xfrm>
          <a:prstGeom prst="rect">
            <a:avLst/>
          </a:prstGeom>
        </p:spPr>
      </p:pic>
      <p:sp>
        <p:nvSpPr>
          <p:cNvPr id="15" name="Tekstfelt 14"/>
          <p:cNvSpPr txBox="1"/>
          <p:nvPr/>
        </p:nvSpPr>
        <p:spPr>
          <a:xfrm>
            <a:off x="4603361" y="2267569"/>
            <a:ext cx="2318288" cy="830997"/>
          </a:xfrm>
          <a:prstGeom prst="rect">
            <a:avLst/>
          </a:prstGeom>
          <a:noFill/>
        </p:spPr>
        <p:txBody>
          <a:bodyPr wrap="square" rtlCol="0">
            <a:spAutoFit/>
          </a:bodyPr>
          <a:lstStyle/>
          <a:p>
            <a:r>
              <a:rPr lang="da-DK" sz="1600" dirty="0" smtClean="0"/>
              <a:t>Prioritere ressourcer og  indsatser i et helhedsperspektiv</a:t>
            </a:r>
            <a:endParaRPr lang="da-DK" sz="1600" dirty="0"/>
          </a:p>
        </p:txBody>
      </p:sp>
      <p:pic>
        <p:nvPicPr>
          <p:cNvPr id="16" name="Billede 15"/>
          <p:cNvPicPr>
            <a:picLocks noChangeAspect="1"/>
          </p:cNvPicPr>
          <p:nvPr/>
        </p:nvPicPr>
        <p:blipFill>
          <a:blip r:embed="rId6" cstate="print">
            <a:clrChange>
              <a:clrFrom>
                <a:srgbClr val="C3C3C3"/>
              </a:clrFrom>
              <a:clrTo>
                <a:srgbClr val="C3C3C3">
                  <a:alpha val="0"/>
                </a:srgbClr>
              </a:clrTo>
            </a:clrChange>
          </a:blip>
          <a:stretch>
            <a:fillRect/>
          </a:stretch>
        </p:blipFill>
        <p:spPr>
          <a:xfrm>
            <a:off x="480966" y="2744762"/>
            <a:ext cx="3234324" cy="4205512"/>
          </a:xfrm>
          <a:prstGeom prst="rect">
            <a:avLst/>
          </a:prstGeom>
        </p:spPr>
      </p:pic>
      <p:grpSp>
        <p:nvGrpSpPr>
          <p:cNvPr id="2" name="Gruppe 16"/>
          <p:cNvGrpSpPr/>
          <p:nvPr/>
        </p:nvGrpSpPr>
        <p:grpSpPr>
          <a:xfrm>
            <a:off x="7884368" y="75958"/>
            <a:ext cx="1300581" cy="1300581"/>
            <a:chOff x="2845751" y="1582662"/>
            <a:chExt cx="1300581" cy="1300581"/>
          </a:xfrm>
        </p:grpSpPr>
        <p:sp>
          <p:nvSpPr>
            <p:cNvPr id="18" name="Ellipse 17"/>
            <p:cNvSpPr/>
            <p:nvPr/>
          </p:nvSpPr>
          <p:spPr>
            <a:xfrm>
              <a:off x="2845751" y="1582662"/>
              <a:ext cx="1300581" cy="1300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Ellipse 4"/>
            <p:cNvSpPr/>
            <p:nvPr/>
          </p:nvSpPr>
          <p:spPr>
            <a:xfrm>
              <a:off x="3036217" y="1773128"/>
              <a:ext cx="919649" cy="91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Administrativt</a:t>
              </a:r>
              <a:endParaRPr lang="da-DK" sz="1100" kern="1200" dirty="0">
                <a:solidFill>
                  <a:schemeClr val="tx1">
                    <a:lumMod val="95000"/>
                    <a:lumOff val="5000"/>
                  </a:schemeClr>
                </a:solidFill>
              </a:endParaRPr>
            </a:p>
          </p:txBody>
        </p:sp>
      </p:grpSp>
    </p:spTree>
    <p:extLst>
      <p:ext uri="{BB962C8B-B14F-4D97-AF65-F5344CB8AC3E}">
        <p14:creationId xmlns:p14="http://schemas.microsoft.com/office/powerpoint/2010/main" xmlns="" val="19480459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øjrepil 3"/>
          <p:cNvSpPr/>
          <p:nvPr/>
        </p:nvSpPr>
        <p:spPr>
          <a:xfrm>
            <a:off x="3995936" y="908720"/>
            <a:ext cx="4896544" cy="5544615"/>
          </a:xfrm>
          <a:prstGeom prst="rightArrow">
            <a:avLst>
              <a:gd name="adj1" fmla="val 72928"/>
              <a:gd name="adj2" fmla="val 21130"/>
            </a:avLst>
          </a:prstGeom>
          <a:solidFill>
            <a:srgbClr val="97CCCD"/>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Højrepil 4"/>
          <p:cNvSpPr/>
          <p:nvPr/>
        </p:nvSpPr>
        <p:spPr>
          <a:xfrm>
            <a:off x="539552" y="980727"/>
            <a:ext cx="4303088" cy="5112567"/>
          </a:xfrm>
          <a:prstGeom prst="rightArrow">
            <a:avLst>
              <a:gd name="adj1" fmla="val 72928"/>
              <a:gd name="adj2" fmla="val 21130"/>
            </a:avLst>
          </a:prstGeom>
          <a:solidFill>
            <a:schemeClr val="accent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ladsholder til indhold 2"/>
          <p:cNvSpPr txBox="1">
            <a:spLocks/>
          </p:cNvSpPr>
          <p:nvPr/>
        </p:nvSpPr>
        <p:spPr>
          <a:xfrm>
            <a:off x="829916" y="1772815"/>
            <a:ext cx="4318149" cy="2976331"/>
          </a:xfrm>
          <a:prstGeom prst="rect">
            <a:avLst/>
          </a:prstGeom>
        </p:spPr>
        <p:txBody>
          <a:bodyPr>
            <a:normAutofit/>
          </a:bodyPr>
          <a:lstStyle/>
          <a:p>
            <a:pPr marL="192881" marR="0" lvl="0" indent="-192881" algn="l" defTabSz="914400" rtl="0" eaLnBrk="1" fontAlgn="base" latinLnBrk="0" hangingPunct="1">
              <a:lnSpc>
                <a:spcPct val="100000"/>
              </a:lnSpc>
              <a:spcBef>
                <a:spcPct val="20000"/>
              </a:spcBef>
              <a:spcAft>
                <a:spcPct val="0"/>
              </a:spcAft>
              <a:buClrTx/>
              <a:buSzTx/>
              <a:buFontTx/>
              <a:buNone/>
              <a:tabLst/>
              <a:defRPr/>
            </a:pPr>
            <a:r>
              <a:rPr kumimoji="0" lang="da-DK" b="0" i="0" u="none" strike="noStrike" kern="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Gammelt </a:t>
            </a:r>
            <a:endParaRPr kumimoji="0" lang="da-DK" sz="2000" b="0" i="0" u="none" strike="noStrike" kern="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endParaRPr>
          </a:p>
          <a:p>
            <a:pPr marL="192881" marR="0" lvl="0" indent="-192881" algn="l" defTabSz="914400" rtl="0" eaLnBrk="1" fontAlgn="base" latinLnBrk="0" hangingPunct="1">
              <a:lnSpc>
                <a:spcPct val="100000"/>
              </a:lnSpc>
              <a:spcBef>
                <a:spcPct val="20000"/>
              </a:spcBef>
              <a:spcAft>
                <a:spcPct val="0"/>
              </a:spcAft>
              <a:buClr>
                <a:schemeClr val="bg1"/>
              </a:buClr>
              <a:buSzPct val="100000"/>
              <a:buFont typeface="Arial" panose="020B0604020202020204" pitchFamily="34" charset="0"/>
              <a:buChar char="•"/>
              <a:tabLst/>
              <a:defRPr/>
            </a:pPr>
            <a:r>
              <a:rPr kumimoji="0" lang="da-DK" sz="1600" b="0" i="0" u="none" strike="noStrike" kern="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Forvaltningen </a:t>
            </a:r>
            <a:r>
              <a:rPr kumimoji="0" lang="da-DK" sz="1600" b="1" i="0" u="none" strike="noStrike" kern="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udarbejder </a:t>
            </a:r>
            <a:r>
              <a:rPr kumimoji="0" lang="da-DK" sz="1600" b="0" i="0" u="none" strike="noStrike" kern="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et oplæg</a:t>
            </a:r>
          </a:p>
          <a:p>
            <a:pPr marL="192881" marR="0" lvl="0" indent="-192881" algn="l" defTabSz="914400" rtl="0" eaLnBrk="1" fontAlgn="base" latinLnBrk="0" hangingPunct="1">
              <a:lnSpc>
                <a:spcPct val="100000"/>
              </a:lnSpc>
              <a:spcBef>
                <a:spcPct val="20000"/>
              </a:spcBef>
              <a:spcAft>
                <a:spcPct val="0"/>
              </a:spcAft>
              <a:buClr>
                <a:schemeClr val="bg1"/>
              </a:buClr>
              <a:buSzPct val="100000"/>
              <a:buFont typeface="Arial" panose="020B0604020202020204" pitchFamily="34" charset="0"/>
              <a:buChar char="•"/>
              <a:tabLst/>
              <a:defRPr/>
            </a:pPr>
            <a:r>
              <a:rPr kumimoji="0" lang="da-DK" sz="1600" b="0" i="0" u="none" strike="noStrike" kern="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Politikerne </a:t>
            </a:r>
            <a:r>
              <a:rPr kumimoji="0" lang="da-DK" sz="1600" b="1" i="0" u="none" strike="noStrike" kern="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behandler </a:t>
            </a:r>
          </a:p>
          <a:p>
            <a:pPr marL="192881" marR="0" lvl="0" indent="-192881" algn="l" defTabSz="914400" rtl="0" eaLnBrk="1" fontAlgn="base" latinLnBrk="0" hangingPunct="1">
              <a:lnSpc>
                <a:spcPct val="100000"/>
              </a:lnSpc>
              <a:spcBef>
                <a:spcPct val="20000"/>
              </a:spcBef>
              <a:spcAft>
                <a:spcPct val="0"/>
              </a:spcAft>
              <a:buClr>
                <a:schemeClr val="bg1"/>
              </a:buClr>
              <a:buSzPct val="100000"/>
              <a:buFont typeface="Arial" panose="020B0604020202020204" pitchFamily="34" charset="0"/>
              <a:buChar char="•"/>
              <a:tabLst/>
              <a:defRPr/>
            </a:pPr>
            <a:r>
              <a:rPr kumimoji="0" lang="da-DK" sz="1600" b="0" i="0" u="none" strike="noStrike" kern="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Forvaltningen </a:t>
            </a:r>
            <a:r>
              <a:rPr kumimoji="0" lang="da-DK" sz="1600" b="1" i="0" u="none" strike="noStrike" kern="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implementerer</a:t>
            </a:r>
          </a:p>
          <a:p>
            <a:pPr marL="192881" marR="0" lvl="0" indent="-192881" algn="l" defTabSz="914400" rtl="0" eaLnBrk="1" fontAlgn="base" latinLnBrk="0" hangingPunct="1">
              <a:lnSpc>
                <a:spcPct val="100000"/>
              </a:lnSpc>
              <a:spcBef>
                <a:spcPct val="20000"/>
              </a:spcBef>
              <a:spcAft>
                <a:spcPct val="0"/>
              </a:spcAft>
              <a:buClr>
                <a:schemeClr val="bg1"/>
              </a:buClr>
              <a:buSzPct val="100000"/>
              <a:buFont typeface="Arial" panose="020B0604020202020204" pitchFamily="34" charset="0"/>
              <a:buChar char="•"/>
              <a:tabLst/>
              <a:defRPr/>
            </a:pPr>
            <a:r>
              <a:rPr kumimoji="0" lang="da-DK" sz="1600" b="0" i="0" u="none" strike="noStrike" kern="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Borgerne </a:t>
            </a:r>
            <a:r>
              <a:rPr kumimoji="0" lang="da-DK" sz="1600" b="1" i="0" u="none" strike="noStrike" kern="0" cap="none" spc="0" normalizeH="0" baseline="0" noProof="0" dirty="0" smtClean="0">
                <a:ln>
                  <a:noFill/>
                </a:ln>
                <a:solidFill>
                  <a:schemeClr val="bg2"/>
                </a:solidFill>
                <a:effectLst/>
                <a:uLnTx/>
                <a:uFillTx/>
                <a:latin typeface="Arial" panose="020B0604020202020204" pitchFamily="34" charset="0"/>
                <a:ea typeface="+mn-ea"/>
                <a:cs typeface="Arial" panose="020B0604020202020204" pitchFamily="34" charset="0"/>
              </a:rPr>
              <a:t>bruger </a:t>
            </a:r>
          </a:p>
          <a:p>
            <a:pPr marL="192881" marR="0" lvl="0" indent="-192881" algn="l" defTabSz="914400" rtl="0" eaLnBrk="1" fontAlgn="base" latinLnBrk="0" hangingPunct="1">
              <a:lnSpc>
                <a:spcPct val="100000"/>
              </a:lnSpc>
              <a:spcBef>
                <a:spcPct val="20000"/>
              </a:spcBef>
              <a:spcAft>
                <a:spcPct val="0"/>
              </a:spcAft>
              <a:buClrTx/>
              <a:buSzTx/>
              <a:buFontTx/>
              <a:buChar char="•"/>
              <a:tabLst/>
              <a:defRPr/>
            </a:pPr>
            <a:endParaRPr kumimoji="0" lang="da-DK" sz="2800" b="0" i="0" u="none" strike="noStrike" kern="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p:txBody>
      </p:sp>
      <p:sp>
        <p:nvSpPr>
          <p:cNvPr id="8" name="Pladsholder til indhold 2"/>
          <p:cNvSpPr txBox="1">
            <a:spLocks/>
          </p:cNvSpPr>
          <p:nvPr/>
        </p:nvSpPr>
        <p:spPr bwMode="auto">
          <a:xfrm>
            <a:off x="1187624" y="3621020"/>
            <a:ext cx="4104456" cy="297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da-DK" sz="1600" b="0" i="0" u="none" strike="noStrike" kern="0" cap="none" spc="0" normalizeH="0" baseline="0" noProof="0" dirty="0" smtClean="0">
                <a:ln>
                  <a:noFill/>
                </a:ln>
                <a:uLnTx/>
                <a:uFillTx/>
                <a:latin typeface="Arial" panose="020B0604020202020204" pitchFamily="34" charset="0"/>
                <a:cs typeface="Arial" panose="020B0604020202020204" pitchFamily="34" charset="0"/>
              </a:rPr>
              <a:t>Erfaringer</a:t>
            </a:r>
          </a:p>
          <a:p>
            <a:pPr marL="342900" marR="0" lvl="0" indent="-342900" algn="l" defTabSz="914400" rtl="0" eaLnBrk="1" fontAlgn="base" latinLnBrk="0" hangingPunct="1">
              <a:lnSpc>
                <a:spcPct val="100000"/>
              </a:lnSpc>
              <a:spcBef>
                <a:spcPct val="20000"/>
              </a:spcBef>
              <a:spcAft>
                <a:spcPct val="0"/>
              </a:spcAft>
              <a:buClr>
                <a:schemeClr val="bg1"/>
              </a:buClr>
              <a:buSzTx/>
              <a:buFontTx/>
              <a:buChar char="•"/>
              <a:tabLst/>
              <a:defRPr/>
            </a:pPr>
            <a:r>
              <a:rPr lang="da-DK" sz="1200" kern="0" noProof="0" dirty="0" smtClean="0">
                <a:latin typeface="Arial" panose="020B0604020202020204" pitchFamily="34" charset="0"/>
                <a:cs typeface="Arial" panose="020B0604020202020204" pitchFamily="34" charset="0"/>
              </a:rPr>
              <a:t>M</a:t>
            </a:r>
            <a:r>
              <a:rPr kumimoji="0" lang="da-DK" sz="1200" b="0" i="0" u="none" strike="noStrike" kern="0" cap="none" spc="0" normalizeH="0" baseline="0" noProof="0" dirty="0" smtClean="0">
                <a:ln>
                  <a:noFill/>
                </a:ln>
                <a:uLnTx/>
                <a:uFillTx/>
                <a:latin typeface="Arial" panose="020B0604020202020204" pitchFamily="34" charset="0"/>
                <a:cs typeface="Arial" panose="020B0604020202020204" pitchFamily="34" charset="0"/>
              </a:rPr>
              <a:t>ed </a:t>
            </a:r>
            <a:r>
              <a:rPr lang="da-DK" sz="1200" kern="0" dirty="0" smtClean="0">
                <a:latin typeface="Arial" panose="020B0604020202020204" pitchFamily="34" charset="0"/>
                <a:cs typeface="Arial" panose="020B0604020202020204" pitchFamily="34" charset="0"/>
              </a:rPr>
              <a:t>involvering af borgerne tidligt i beslutningsprocessen</a:t>
            </a:r>
          </a:p>
        </p:txBody>
      </p:sp>
      <p:sp>
        <p:nvSpPr>
          <p:cNvPr id="9" name="Pladsholder til indhold 2"/>
          <p:cNvSpPr txBox="1">
            <a:spLocks/>
          </p:cNvSpPr>
          <p:nvPr/>
        </p:nvSpPr>
        <p:spPr bwMode="auto">
          <a:xfrm>
            <a:off x="5148064" y="3621020"/>
            <a:ext cx="3312368" cy="297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da-DK" sz="1600" b="0" i="0" u="none" strike="noStrike" kern="0" cap="none" spc="0" normalizeH="0" baseline="0" noProof="0" dirty="0" smtClean="0">
                <a:ln>
                  <a:noFill/>
                </a:ln>
                <a:uLnTx/>
                <a:uFillTx/>
                <a:latin typeface="Arial" panose="020B0604020202020204" pitchFamily="34" charset="0"/>
                <a:cs typeface="Arial" panose="020B0604020202020204" pitchFamily="34" charset="0"/>
              </a:rPr>
              <a:t>Forventninger </a:t>
            </a:r>
            <a:endParaRPr lang="da-DK" sz="1200" kern="0" dirty="0" smtClean="0">
              <a:latin typeface="Arial" panose="020B0604020202020204" pitchFamily="34" charset="0"/>
              <a:cs typeface="Arial" panose="020B0604020202020204" pitchFamily="34" charset="0"/>
            </a:endParaRPr>
          </a:p>
          <a:p>
            <a:pPr marL="342900" indent="-342900">
              <a:spcBef>
                <a:spcPct val="20000"/>
              </a:spcBef>
              <a:buClr>
                <a:schemeClr val="bg1"/>
              </a:buClr>
              <a:buFont typeface="Arial" panose="020B0604020202020204" pitchFamily="34" charset="0"/>
              <a:buChar char="•"/>
              <a:defRPr/>
            </a:pPr>
            <a:r>
              <a:rPr lang="da-DK" sz="1200" kern="0" dirty="0" smtClean="0">
                <a:latin typeface="Arial" panose="020B0604020202020204" pitchFamily="34" charset="0"/>
                <a:cs typeface="Arial" panose="020B0604020202020204" pitchFamily="34" charset="0"/>
              </a:rPr>
              <a:t>Opnå hurtigere og succesfuld udførelse </a:t>
            </a:r>
          </a:p>
          <a:p>
            <a:pPr marL="342900" indent="-342900">
              <a:spcBef>
                <a:spcPct val="20000"/>
              </a:spcBef>
              <a:buClr>
                <a:schemeClr val="bg1"/>
              </a:buClr>
              <a:buFont typeface="Arial" panose="020B0604020202020204" pitchFamily="34" charset="0"/>
              <a:buChar char="•"/>
              <a:defRPr/>
            </a:pPr>
            <a:r>
              <a:rPr lang="da-DK" sz="1200" kern="0" dirty="0" smtClean="0">
                <a:latin typeface="Arial" panose="020B0604020202020204" pitchFamily="34" charset="0"/>
                <a:cs typeface="Arial" panose="020B0604020202020204" pitchFamily="34" charset="0"/>
              </a:rPr>
              <a:t>Bedre effekt</a:t>
            </a:r>
          </a:p>
          <a:p>
            <a:pPr marL="342900" indent="-342900">
              <a:spcBef>
                <a:spcPct val="20000"/>
              </a:spcBef>
              <a:buClr>
                <a:schemeClr val="bg1"/>
              </a:buClr>
              <a:buFont typeface="Arial" panose="020B0604020202020204" pitchFamily="34" charset="0"/>
              <a:buChar char="•"/>
              <a:defRPr/>
            </a:pPr>
            <a:r>
              <a:rPr lang="da-DK" sz="1200" kern="0" dirty="0" smtClean="0">
                <a:latin typeface="Arial" panose="020B0604020202020204" pitchFamily="34" charset="0"/>
                <a:cs typeface="Arial" panose="020B0604020202020204" pitchFamily="34" charset="0"/>
              </a:rPr>
              <a:t>Reducere ressourceforbrug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da-DK" sz="1400" kern="0" dirty="0" smtClean="0">
              <a:latin typeface="Arial" panose="020B0604020202020204" pitchFamily="34" charset="0"/>
              <a:cs typeface="Arial" panose="020B0604020202020204" pitchFamily="34" charset="0"/>
            </a:endParaRPr>
          </a:p>
        </p:txBody>
      </p:sp>
      <p:sp>
        <p:nvSpPr>
          <p:cNvPr id="10" name="Pladsholder til indhold 2"/>
          <p:cNvSpPr txBox="1">
            <a:spLocks/>
          </p:cNvSpPr>
          <p:nvPr/>
        </p:nvSpPr>
        <p:spPr bwMode="auto">
          <a:xfrm>
            <a:off x="4860032" y="1786870"/>
            <a:ext cx="4104456" cy="60346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da-DK" sz="2000" b="1" i="0" u="none" strike="noStrike" kern="0" cap="none" spc="0" normalizeH="0" baseline="0" noProof="0" dirty="0" smtClean="0">
                <a:ln>
                  <a:noFill/>
                </a:ln>
                <a:uLnTx/>
                <a:uFillTx/>
                <a:latin typeface="Arial" panose="020B0604020202020204" pitchFamily="34" charset="0"/>
                <a:cs typeface="Arial" panose="020B0604020202020204" pitchFamily="34" charset="0"/>
              </a:rPr>
              <a:t>Nyt</a:t>
            </a:r>
            <a:r>
              <a:rPr kumimoji="0" lang="da-DK" sz="2000" b="0" i="0" u="none" strike="noStrike" kern="0" cap="none" spc="0" normalizeH="0" baseline="0" noProof="0" dirty="0" smtClean="0">
                <a:ln>
                  <a:noFill/>
                </a:ln>
                <a:uLnTx/>
                <a:uFillTx/>
                <a:latin typeface="Arial" panose="020B0604020202020204" pitchFamily="34" charset="0"/>
                <a:cs typeface="Arial" panose="020B0604020202020204" pitchFamily="34" charset="0"/>
              </a:rPr>
              <a:t> </a:t>
            </a:r>
          </a:p>
          <a:p>
            <a:pPr marL="342900" marR="0" lvl="0" indent="-342900" algn="l" defTabSz="914400" rtl="0" eaLnBrk="1" fontAlgn="base" latinLnBrk="0" hangingPunct="1">
              <a:lnSpc>
                <a:spcPct val="100000"/>
              </a:lnSpc>
              <a:spcBef>
                <a:spcPct val="20000"/>
              </a:spcBef>
              <a:spcAft>
                <a:spcPct val="0"/>
              </a:spcAft>
              <a:buClr>
                <a:schemeClr val="bg1"/>
              </a:buClr>
              <a:buSzTx/>
              <a:buFontTx/>
              <a:buChar char="•"/>
              <a:tabLst/>
              <a:defRPr/>
            </a:pPr>
            <a:r>
              <a:rPr kumimoji="0" lang="da-DK" sz="1600" i="0" u="none" strike="noStrike" kern="0" cap="none" spc="0" normalizeH="0" baseline="0" noProof="0" dirty="0" smtClean="0">
                <a:ln>
                  <a:noFill/>
                </a:ln>
                <a:uLnTx/>
                <a:uFillTx/>
                <a:latin typeface="Arial" panose="020B0604020202020204" pitchFamily="34" charset="0"/>
                <a:cs typeface="Arial" panose="020B0604020202020204" pitchFamily="34" charset="0"/>
              </a:rPr>
              <a:t>Forvaltningen</a:t>
            </a:r>
            <a:r>
              <a:rPr kumimoji="0" lang="da-DK" sz="1600" i="0" u="none" strike="noStrike" kern="0" cap="none" spc="0" normalizeH="0" noProof="0" dirty="0" smtClean="0">
                <a:ln>
                  <a:noFill/>
                </a:ln>
                <a:uLnTx/>
                <a:uFillTx/>
                <a:latin typeface="Arial" panose="020B0604020202020204" pitchFamily="34" charset="0"/>
                <a:cs typeface="Arial" panose="020B0604020202020204" pitchFamily="34" charset="0"/>
              </a:rPr>
              <a:t> </a:t>
            </a:r>
            <a:r>
              <a:rPr kumimoji="0" lang="da-DK" sz="1600" b="1" i="0" u="none" strike="noStrike" kern="0" cap="none" spc="0" normalizeH="0" noProof="0" dirty="0" err="1" smtClean="0">
                <a:ln>
                  <a:noFill/>
                </a:ln>
                <a:uLnTx/>
                <a:uFillTx/>
                <a:latin typeface="Arial" panose="020B0604020202020204" pitchFamily="34" charset="0"/>
                <a:cs typeface="Arial" panose="020B0604020202020204" pitchFamily="34" charset="0"/>
              </a:rPr>
              <a:t>faciliterer</a:t>
            </a:r>
            <a:r>
              <a:rPr kumimoji="0" lang="da-DK" sz="1600" b="1" i="0" u="none" strike="noStrike" kern="0" cap="none" spc="0" normalizeH="0" noProof="0" dirty="0" smtClean="0">
                <a:ln>
                  <a:noFill/>
                </a:ln>
                <a:uLnTx/>
                <a:uFillTx/>
                <a:latin typeface="Arial" panose="020B0604020202020204" pitchFamily="34" charset="0"/>
                <a:cs typeface="Arial" panose="020B0604020202020204" pitchFamily="34" charset="0"/>
              </a:rPr>
              <a:t> </a:t>
            </a:r>
            <a:endParaRPr kumimoji="0" lang="da-DK" sz="1600" b="1" i="0" u="none" strike="noStrike" kern="0" cap="none" spc="0" normalizeH="0" baseline="0" noProof="0" dirty="0" smtClean="0">
              <a:ln>
                <a:noFill/>
              </a:ln>
              <a:uLnTx/>
              <a:uFillTx/>
              <a:latin typeface="Arial" panose="020B0604020202020204" pitchFamily="34" charset="0"/>
              <a:cs typeface="Arial" panose="020B0604020202020204" pitchFamily="34" charset="0"/>
            </a:endParaRPr>
          </a:p>
          <a:p>
            <a:pPr marL="342900" lvl="0" indent="-342900">
              <a:spcBef>
                <a:spcPct val="20000"/>
              </a:spcBef>
              <a:buClr>
                <a:schemeClr val="bg1"/>
              </a:buClr>
              <a:buFontTx/>
              <a:buChar char="•"/>
            </a:pPr>
            <a:r>
              <a:rPr lang="da-DK" sz="1600" dirty="0" smtClean="0">
                <a:latin typeface="Arial" panose="020B0604020202020204" pitchFamily="34" charset="0"/>
                <a:cs typeface="Arial" panose="020B0604020202020204" pitchFamily="34" charset="0"/>
              </a:rPr>
              <a:t>Politikerne </a:t>
            </a:r>
            <a:r>
              <a:rPr lang="da-DK" sz="1600" b="1" dirty="0" smtClean="0">
                <a:latin typeface="Arial" panose="020B0604020202020204" pitchFamily="34" charset="0"/>
                <a:cs typeface="Arial" panose="020B0604020202020204" pitchFamily="34" charset="0"/>
              </a:rPr>
              <a:t>politikudvikler </a:t>
            </a:r>
            <a:endParaRPr kumimoji="0" lang="da-DK" sz="1600" b="1" i="0" u="none" strike="noStrike" kern="0" cap="none" spc="0" normalizeH="0" baseline="0" noProof="0" dirty="0" smtClean="0">
              <a:ln>
                <a:noFill/>
              </a:ln>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chemeClr val="bg1"/>
              </a:buClr>
              <a:buSzTx/>
              <a:buFontTx/>
              <a:buChar char="•"/>
              <a:tabLst/>
              <a:defRPr/>
            </a:pPr>
            <a:r>
              <a:rPr kumimoji="0" lang="da-DK" sz="1600" i="0" u="none" strike="noStrike" kern="0" cap="none" spc="0" normalizeH="0" baseline="0" noProof="0" dirty="0" smtClean="0">
                <a:ln>
                  <a:noFill/>
                </a:ln>
                <a:uLnTx/>
                <a:uFillTx/>
                <a:latin typeface="Arial" panose="020B0604020202020204" pitchFamily="34" charset="0"/>
                <a:cs typeface="Arial" panose="020B0604020202020204" pitchFamily="34" charset="0"/>
              </a:rPr>
              <a:t>Borgerne </a:t>
            </a:r>
            <a:r>
              <a:rPr kumimoji="0" lang="da-DK" sz="1600" b="1" i="0" u="none" strike="noStrike" kern="0" cap="none" spc="0" normalizeH="0" baseline="0" noProof="0" dirty="0" err="1" smtClean="0">
                <a:ln>
                  <a:noFill/>
                </a:ln>
                <a:uLnTx/>
                <a:uFillTx/>
                <a:latin typeface="Arial" panose="020B0604020202020204" pitchFamily="34" charset="0"/>
                <a:cs typeface="Arial" panose="020B0604020202020204" pitchFamily="34" charset="0"/>
              </a:rPr>
              <a:t>medskaber</a:t>
            </a:r>
            <a:endParaRPr kumimoji="0" lang="da-DK" sz="1600" b="1" i="0" u="none" strike="noStrike" kern="0" cap="none" spc="0" normalizeH="0" baseline="0" noProof="0" dirty="0" smtClean="0">
              <a:ln>
                <a:noFill/>
              </a:ln>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
                <a:schemeClr val="bg1"/>
              </a:buClr>
              <a:buSzTx/>
              <a:buFontTx/>
              <a:buChar char="•"/>
              <a:tabLst/>
              <a:defRPr/>
            </a:pPr>
            <a:r>
              <a:rPr lang="da-DK" sz="1600" b="1" kern="0" noProof="0" dirty="0" smtClean="0">
                <a:latin typeface="Arial" panose="020B0604020202020204" pitchFamily="34" charset="0"/>
                <a:cs typeface="Arial" panose="020B0604020202020204" pitchFamily="34" charset="0"/>
              </a:rPr>
              <a:t>Fælles ansvar </a:t>
            </a:r>
            <a:r>
              <a:rPr lang="da-DK" sz="1600" kern="0" noProof="0" dirty="0" smtClean="0">
                <a:latin typeface="Arial" panose="020B0604020202020204" pitchFamily="34" charset="0"/>
                <a:cs typeface="Arial" panose="020B0604020202020204" pitchFamily="34" charset="0"/>
              </a:rPr>
              <a:t>for udførelse </a:t>
            </a:r>
            <a:r>
              <a:rPr kumimoji="0" lang="da-DK" sz="1600" i="0" u="none" strike="noStrike" kern="0" cap="none" spc="0" normalizeH="0" baseline="0" noProof="0" dirty="0" smtClean="0">
                <a:ln>
                  <a:noFill/>
                </a:ln>
                <a:uLnTx/>
                <a:uFillTx/>
                <a:latin typeface="Arial" panose="020B0604020202020204" pitchFamily="34" charset="0"/>
                <a:cs typeface="Arial" panose="020B0604020202020204" pitchFamily="34" charset="0"/>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a-DK" sz="2800" b="0" i="0" u="none" strike="noStrike" kern="0" cap="none" spc="0" normalizeH="0" baseline="0" noProof="0" dirty="0">
              <a:ln>
                <a:noFill/>
              </a:ln>
              <a:solidFill>
                <a:schemeClr val="bg2"/>
              </a:solidFill>
              <a:uLnTx/>
              <a:uFillTx/>
              <a:latin typeface="Arial" panose="020B0604020202020204" pitchFamily="34" charset="0"/>
              <a:cs typeface="Arial" panose="020B0604020202020204" pitchFamily="34" charset="0"/>
            </a:endParaRPr>
          </a:p>
        </p:txBody>
      </p:sp>
      <p:sp>
        <p:nvSpPr>
          <p:cNvPr id="13" name="Titel 1"/>
          <p:cNvSpPr txBox="1">
            <a:spLocks/>
          </p:cNvSpPr>
          <p:nvPr/>
        </p:nvSpPr>
        <p:spPr>
          <a:xfrm>
            <a:off x="539552" y="836712"/>
            <a:ext cx="7772400" cy="1410080"/>
          </a:xfrm>
          <a:prstGeom prst="rect">
            <a:avLst/>
          </a:prstGeom>
        </p:spPr>
        <p:txBody>
          <a:bodyPr>
            <a:no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da-DK" sz="2800" i="0" u="none" strike="noStrike" kern="0" cap="none" spc="0" normalizeH="0" baseline="0" noProof="0" dirty="0" smtClean="0">
                <a:ln>
                  <a:noFill/>
                </a:ln>
                <a:solidFill>
                  <a:schemeClr val="bg2">
                    <a:lumMod val="95000"/>
                    <a:lumOff val="5000"/>
                  </a:schemeClr>
                </a:solidFill>
                <a:effectLst/>
                <a:uLnTx/>
                <a:uFillTx/>
                <a:latin typeface="+mj-lt"/>
                <a:ea typeface="+mj-ea"/>
                <a:cs typeface="+mj-cs"/>
              </a:rPr>
              <a:t>Hvad er det nye?</a:t>
            </a:r>
            <a:endParaRPr kumimoji="0" lang="da-DK" sz="2800" b="1" i="0" u="none" strike="noStrike" kern="0" cap="none" spc="0" normalizeH="0" baseline="0" noProof="0" dirty="0" smtClean="0">
              <a:ln>
                <a:noFill/>
              </a:ln>
              <a:solidFill>
                <a:schemeClr val="accent1">
                  <a:lumMod val="25000"/>
                </a:schemeClr>
              </a:solidFill>
              <a:effectLst/>
              <a:uLnTx/>
              <a:uFillTx/>
              <a:latin typeface="+mj-lt"/>
              <a:ea typeface="+mj-ea"/>
              <a:cs typeface="+mj-cs"/>
            </a:endParaRPr>
          </a:p>
        </p:txBody>
      </p:sp>
      <p:grpSp>
        <p:nvGrpSpPr>
          <p:cNvPr id="11" name="Gruppe 5"/>
          <p:cNvGrpSpPr/>
          <p:nvPr/>
        </p:nvGrpSpPr>
        <p:grpSpPr>
          <a:xfrm>
            <a:off x="7807923" y="44625"/>
            <a:ext cx="1336077" cy="1296143"/>
            <a:chOff x="2845751" y="1565236"/>
            <a:chExt cx="1300581" cy="1300581"/>
          </a:xfrm>
        </p:grpSpPr>
        <p:sp>
          <p:nvSpPr>
            <p:cNvPr id="12" name="Ellipse 11"/>
            <p:cNvSpPr/>
            <p:nvPr/>
          </p:nvSpPr>
          <p:spPr>
            <a:xfrm>
              <a:off x="2845751" y="1565236"/>
              <a:ext cx="1300581" cy="1300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Ellipse 4"/>
            <p:cNvSpPr/>
            <p:nvPr/>
          </p:nvSpPr>
          <p:spPr>
            <a:xfrm>
              <a:off x="3036217" y="1773128"/>
              <a:ext cx="919649" cy="91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Politisk </a:t>
              </a:r>
              <a:endParaRPr lang="da-DK" sz="1100" kern="1200" dirty="0">
                <a:solidFill>
                  <a:schemeClr val="tx1">
                    <a:lumMod val="95000"/>
                    <a:lumOff val="5000"/>
                  </a:schemeClr>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66231" y="1556792"/>
            <a:ext cx="1645529" cy="4032447"/>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a-DK" b="1" dirty="0" smtClean="0">
              <a:solidFill>
                <a:schemeClr val="tx1"/>
              </a:solidFill>
              <a:latin typeface="+mj-lt"/>
            </a:endParaRPr>
          </a:p>
          <a:p>
            <a:pPr algn="ctr"/>
            <a:r>
              <a:rPr lang="da-DK" b="1" dirty="0" smtClean="0">
                <a:solidFill>
                  <a:schemeClr val="tx1"/>
                </a:solidFill>
                <a:latin typeface="+mj-lt"/>
              </a:rPr>
              <a:t>KB og ØU</a:t>
            </a:r>
            <a:endParaRPr lang="da-DK" b="1" dirty="0">
              <a:solidFill>
                <a:schemeClr val="tx1"/>
              </a:solidFill>
              <a:latin typeface="+mj-lt"/>
            </a:endParaRPr>
          </a:p>
          <a:p>
            <a:pPr algn="ctr"/>
            <a:endParaRPr lang="da-DK" sz="300" b="1" dirty="0" smtClean="0">
              <a:solidFill>
                <a:schemeClr val="tx1"/>
              </a:solidFill>
              <a:latin typeface="+mj-lt"/>
            </a:endParaRPr>
          </a:p>
          <a:p>
            <a:pPr algn="ctr"/>
            <a:endParaRPr lang="da-DK" sz="800" b="1" dirty="0">
              <a:solidFill>
                <a:schemeClr val="tx1"/>
              </a:solidFill>
              <a:latin typeface="+mj-lt"/>
            </a:endParaRPr>
          </a:p>
          <a:p>
            <a:pPr algn="ctr"/>
            <a:r>
              <a:rPr lang="da-DK" dirty="0">
                <a:solidFill>
                  <a:schemeClr val="tx1"/>
                </a:solidFill>
                <a:latin typeface="+mj-lt"/>
              </a:rPr>
              <a:t>Stort set</a:t>
            </a:r>
          </a:p>
          <a:p>
            <a:pPr algn="ctr"/>
            <a:r>
              <a:rPr lang="da-DK" dirty="0">
                <a:solidFill>
                  <a:schemeClr val="tx1"/>
                </a:solidFill>
                <a:latin typeface="+mj-lt"/>
              </a:rPr>
              <a:t>uændret </a:t>
            </a:r>
            <a:endParaRPr lang="da-DK" dirty="0" smtClean="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p:txBody>
      </p:sp>
      <p:sp>
        <p:nvSpPr>
          <p:cNvPr id="5" name="Rektangel 4"/>
          <p:cNvSpPr/>
          <p:nvPr/>
        </p:nvSpPr>
        <p:spPr>
          <a:xfrm>
            <a:off x="5645261" y="1556793"/>
            <a:ext cx="2916848" cy="40324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a-DK" b="1" dirty="0" smtClean="0">
              <a:solidFill>
                <a:schemeClr val="tx1"/>
              </a:solidFill>
              <a:latin typeface="+mj-lt"/>
            </a:endParaRPr>
          </a:p>
          <a:p>
            <a:pPr algn="ctr"/>
            <a:r>
              <a:rPr lang="da-DK" b="1" dirty="0" smtClean="0">
                <a:solidFill>
                  <a:schemeClr val="tx1"/>
                </a:solidFill>
                <a:latin typeface="+mj-lt"/>
              </a:rPr>
              <a:t>OPGAVEUDVALG</a:t>
            </a:r>
          </a:p>
          <a:p>
            <a:pPr algn="ctr"/>
            <a:r>
              <a:rPr lang="da-DK" b="1" dirty="0" smtClean="0">
                <a:solidFill>
                  <a:schemeClr val="tx1"/>
                </a:solidFill>
                <a:latin typeface="+mj-lt"/>
              </a:rPr>
              <a:t>10 </a:t>
            </a:r>
            <a:r>
              <a:rPr lang="da-DK" dirty="0" smtClean="0">
                <a:solidFill>
                  <a:schemeClr val="tx1"/>
                </a:solidFill>
                <a:latin typeface="+mj-lt"/>
              </a:rPr>
              <a:t>borgere</a:t>
            </a:r>
            <a:r>
              <a:rPr lang="da-DK" b="1" dirty="0" smtClean="0">
                <a:solidFill>
                  <a:schemeClr val="tx1"/>
                </a:solidFill>
                <a:latin typeface="+mj-lt"/>
              </a:rPr>
              <a:t> -</a:t>
            </a:r>
            <a:r>
              <a:rPr lang="da-DK" dirty="0" smtClean="0">
                <a:solidFill>
                  <a:schemeClr val="tx1"/>
                </a:solidFill>
                <a:latin typeface="+mj-lt"/>
              </a:rPr>
              <a:t> </a:t>
            </a:r>
            <a:r>
              <a:rPr lang="da-DK" b="1" dirty="0" smtClean="0">
                <a:solidFill>
                  <a:schemeClr val="tx1"/>
                </a:solidFill>
                <a:latin typeface="+mj-lt"/>
              </a:rPr>
              <a:t>5 </a:t>
            </a:r>
            <a:r>
              <a:rPr lang="da-DK" dirty="0" smtClean="0">
                <a:solidFill>
                  <a:schemeClr val="tx1"/>
                </a:solidFill>
                <a:latin typeface="+mj-lt"/>
              </a:rPr>
              <a:t>politikere </a:t>
            </a:r>
          </a:p>
          <a:p>
            <a:pPr algn="ctr"/>
            <a:endParaRPr lang="da-DK" dirty="0" smtClean="0">
              <a:solidFill>
                <a:schemeClr val="tx1"/>
              </a:solidFill>
              <a:latin typeface="+mj-lt"/>
            </a:endParaRPr>
          </a:p>
          <a:p>
            <a:pPr algn="ctr"/>
            <a:endParaRPr lang="da-DK" sz="800" dirty="0">
              <a:solidFill>
                <a:schemeClr val="tx1"/>
              </a:solidFill>
              <a:latin typeface="+mj-lt"/>
            </a:endParaRPr>
          </a:p>
          <a:p>
            <a:endParaRPr lang="da-DK" sz="800" b="1" dirty="0">
              <a:solidFill>
                <a:schemeClr val="tx1"/>
              </a:solidFill>
              <a:latin typeface="+mj-lt"/>
            </a:endParaRPr>
          </a:p>
          <a:p>
            <a:r>
              <a:rPr lang="da-DK" sz="1600" dirty="0" smtClean="0">
                <a:solidFill>
                  <a:schemeClr val="tx1"/>
                </a:solidFill>
                <a:latin typeface="+mj-lt"/>
              </a:rPr>
              <a:t>Politikere og forvaltningen udarbejder sammen </a:t>
            </a:r>
            <a:r>
              <a:rPr lang="da-DK" b="1" dirty="0" smtClean="0">
                <a:solidFill>
                  <a:schemeClr val="tx1"/>
                </a:solidFill>
                <a:latin typeface="+mj-lt"/>
              </a:rPr>
              <a:t>kommissoriet</a:t>
            </a:r>
            <a:endParaRPr lang="da-DK" sz="1600" b="1" dirty="0" smtClean="0">
              <a:solidFill>
                <a:schemeClr val="tx1"/>
              </a:solidFill>
              <a:latin typeface="+mj-lt"/>
            </a:endParaRPr>
          </a:p>
          <a:p>
            <a:endParaRPr lang="da-DK" sz="900" dirty="0" smtClean="0">
              <a:solidFill>
                <a:schemeClr val="tx1"/>
              </a:solidFill>
              <a:latin typeface="+mj-lt"/>
            </a:endParaRPr>
          </a:p>
          <a:p>
            <a:r>
              <a:rPr lang="da-DK" b="1" dirty="0" smtClean="0">
                <a:solidFill>
                  <a:schemeClr val="tx1"/>
                </a:solidFill>
                <a:latin typeface="+mj-lt"/>
              </a:rPr>
              <a:t>Rekruttering</a:t>
            </a:r>
            <a:r>
              <a:rPr lang="da-DK" sz="1600" b="1" dirty="0" smtClean="0">
                <a:solidFill>
                  <a:schemeClr val="tx1"/>
                </a:solidFill>
                <a:latin typeface="+mj-lt"/>
              </a:rPr>
              <a:t> </a:t>
            </a:r>
            <a:r>
              <a:rPr lang="da-DK" sz="1600" dirty="0" smtClean="0">
                <a:solidFill>
                  <a:schemeClr val="tx1"/>
                </a:solidFill>
                <a:latin typeface="+mj-lt"/>
              </a:rPr>
              <a:t>af borgere sker via annoncer og opslag </a:t>
            </a:r>
          </a:p>
          <a:p>
            <a:endParaRPr lang="da-DK" sz="900" dirty="0" smtClean="0">
              <a:solidFill>
                <a:schemeClr val="tx1"/>
              </a:solidFill>
              <a:latin typeface="+mj-lt"/>
            </a:endParaRPr>
          </a:p>
          <a:p>
            <a:r>
              <a:rPr lang="da-DK" b="1" dirty="0" smtClean="0">
                <a:solidFill>
                  <a:schemeClr val="tx1"/>
                </a:solidFill>
                <a:latin typeface="+mj-lt"/>
              </a:rPr>
              <a:t>Udpegning</a:t>
            </a:r>
            <a:r>
              <a:rPr lang="da-DK" sz="1600" dirty="0" smtClean="0">
                <a:solidFill>
                  <a:schemeClr val="tx1"/>
                </a:solidFill>
                <a:latin typeface="+mj-lt"/>
              </a:rPr>
              <a:t>: </a:t>
            </a:r>
            <a:r>
              <a:rPr lang="da-DK" sz="1600" dirty="0" err="1" smtClean="0">
                <a:solidFill>
                  <a:schemeClr val="tx1"/>
                </a:solidFill>
                <a:latin typeface="+mj-lt"/>
              </a:rPr>
              <a:t>d’hondske</a:t>
            </a:r>
            <a:r>
              <a:rPr lang="da-DK" sz="1600" dirty="0" smtClean="0">
                <a:solidFill>
                  <a:schemeClr val="tx1"/>
                </a:solidFill>
                <a:latin typeface="+mj-lt"/>
              </a:rPr>
              <a:t> metode </a:t>
            </a:r>
            <a:endParaRPr lang="da-DK" b="1" dirty="0" smtClean="0">
              <a:solidFill>
                <a:schemeClr val="tx1"/>
              </a:solidFill>
              <a:latin typeface="+mj-lt"/>
            </a:endParaRPr>
          </a:p>
          <a:p>
            <a:endParaRPr lang="da-DK" sz="900" b="1" dirty="0" smtClean="0">
              <a:solidFill>
                <a:schemeClr val="tx1"/>
              </a:solidFill>
              <a:latin typeface="+mj-lt"/>
            </a:endParaRPr>
          </a:p>
          <a:p>
            <a:r>
              <a:rPr lang="da-DK" b="1" dirty="0" smtClean="0">
                <a:solidFill>
                  <a:schemeClr val="tx1"/>
                </a:solidFill>
                <a:latin typeface="+mj-lt"/>
              </a:rPr>
              <a:t>Borgerinvolveringen</a:t>
            </a:r>
            <a:endParaRPr lang="da-DK" sz="1600" dirty="0" smtClean="0">
              <a:solidFill>
                <a:schemeClr val="tx1"/>
              </a:solidFill>
              <a:latin typeface="+mj-lt"/>
            </a:endParaRPr>
          </a:p>
          <a:p>
            <a:pPr algn="ctr"/>
            <a:endParaRPr lang="da-DK" sz="800" dirty="0">
              <a:solidFill>
                <a:schemeClr val="tx1"/>
              </a:solidFill>
              <a:latin typeface="+mj-lt"/>
            </a:endParaRPr>
          </a:p>
          <a:p>
            <a:pPr algn="ctr"/>
            <a:endParaRPr lang="da-DK" sz="1100" dirty="0">
              <a:solidFill>
                <a:schemeClr val="tx1"/>
              </a:solidFill>
              <a:latin typeface="+mj-lt"/>
            </a:endParaRPr>
          </a:p>
        </p:txBody>
      </p:sp>
      <p:sp>
        <p:nvSpPr>
          <p:cNvPr id="6" name="Rektangel 5"/>
          <p:cNvSpPr/>
          <p:nvPr/>
        </p:nvSpPr>
        <p:spPr>
          <a:xfrm>
            <a:off x="2699792" y="1580795"/>
            <a:ext cx="2592288" cy="40324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da-DK" b="1" dirty="0" smtClean="0">
                <a:solidFill>
                  <a:schemeClr val="tx1"/>
                </a:solidFill>
                <a:latin typeface="+mj-lt"/>
              </a:rPr>
              <a:t>STÅENDE UDVALG</a:t>
            </a:r>
            <a:endParaRPr lang="da-DK" b="1" dirty="0">
              <a:solidFill>
                <a:schemeClr val="tx1"/>
              </a:solidFill>
              <a:latin typeface="+mj-lt"/>
            </a:endParaRPr>
          </a:p>
          <a:p>
            <a:pPr algn="ctr"/>
            <a:endParaRPr lang="da-DK" sz="500" b="1" dirty="0" smtClean="0">
              <a:solidFill>
                <a:schemeClr val="tx1"/>
              </a:solidFill>
              <a:latin typeface="+mj-lt"/>
            </a:endParaRPr>
          </a:p>
          <a:p>
            <a:pPr algn="ctr"/>
            <a:r>
              <a:rPr lang="da-DK" dirty="0" smtClean="0">
                <a:solidFill>
                  <a:schemeClr val="tx1"/>
                </a:solidFill>
                <a:latin typeface="+mj-lt"/>
              </a:rPr>
              <a:t>Redefineret rolle</a:t>
            </a:r>
          </a:p>
          <a:p>
            <a:pPr algn="ctr"/>
            <a:endParaRPr lang="da-DK" dirty="0" smtClean="0">
              <a:solidFill>
                <a:schemeClr val="tx1"/>
              </a:solidFill>
              <a:latin typeface="+mj-lt"/>
            </a:endParaRPr>
          </a:p>
          <a:p>
            <a:pPr algn="ctr"/>
            <a:endParaRPr lang="da-DK" dirty="0" smtClean="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a:p>
            <a:pPr algn="ctr"/>
            <a:endParaRPr lang="da-DK" dirty="0">
              <a:solidFill>
                <a:schemeClr val="tx1"/>
              </a:solidFill>
              <a:latin typeface="+mj-lt"/>
            </a:endParaRPr>
          </a:p>
        </p:txBody>
      </p:sp>
      <p:sp>
        <p:nvSpPr>
          <p:cNvPr id="8" name="Tekstboks 7"/>
          <p:cNvSpPr txBox="1"/>
          <p:nvPr/>
        </p:nvSpPr>
        <p:spPr>
          <a:xfrm>
            <a:off x="3203849" y="4088106"/>
            <a:ext cx="1578791" cy="207749"/>
          </a:xfrm>
          <a:prstGeom prst="rect">
            <a:avLst/>
          </a:prstGeom>
          <a:noFill/>
        </p:spPr>
        <p:txBody>
          <a:bodyPr wrap="square" lIns="68580" tIns="34290" rIns="68580" bIns="34290" rtlCol="0">
            <a:spAutoFit/>
          </a:bodyPr>
          <a:lstStyle/>
          <a:p>
            <a:pPr algn="ctr"/>
            <a:r>
              <a:rPr lang="da-DK" sz="900" b="1" dirty="0" smtClean="0">
                <a:solidFill>
                  <a:schemeClr val="tx1">
                    <a:lumMod val="95000"/>
                    <a:lumOff val="5000"/>
                  </a:schemeClr>
                </a:solidFill>
              </a:rPr>
              <a:t>Opfølgning </a:t>
            </a:r>
            <a:endParaRPr lang="da-DK" sz="2100" b="1" dirty="0">
              <a:solidFill>
                <a:schemeClr val="tx1">
                  <a:lumMod val="95000"/>
                  <a:lumOff val="5000"/>
                </a:schemeClr>
              </a:solidFill>
            </a:endParaRPr>
          </a:p>
        </p:txBody>
      </p:sp>
      <p:sp>
        <p:nvSpPr>
          <p:cNvPr id="9" name="Venstrebuet pil 8"/>
          <p:cNvSpPr/>
          <p:nvPr/>
        </p:nvSpPr>
        <p:spPr>
          <a:xfrm>
            <a:off x="4644008" y="2924944"/>
            <a:ext cx="504056" cy="1344149"/>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a-DK" sz="700" b="1" dirty="0">
              <a:solidFill>
                <a:schemeClr val="tx1"/>
              </a:solidFill>
            </a:endParaRPr>
          </a:p>
        </p:txBody>
      </p:sp>
      <p:sp>
        <p:nvSpPr>
          <p:cNvPr id="11" name="Tekstboks 10"/>
          <p:cNvSpPr txBox="1"/>
          <p:nvPr/>
        </p:nvSpPr>
        <p:spPr>
          <a:xfrm>
            <a:off x="2915816" y="3615408"/>
            <a:ext cx="2088232" cy="346249"/>
          </a:xfrm>
          <a:prstGeom prst="rect">
            <a:avLst/>
          </a:prstGeom>
          <a:noFill/>
        </p:spPr>
        <p:txBody>
          <a:bodyPr wrap="square" lIns="68580" tIns="34290" rIns="68580" bIns="34290" rtlCol="0">
            <a:spAutoFit/>
          </a:bodyPr>
          <a:lstStyle/>
          <a:p>
            <a:pPr algn="ctr"/>
            <a:r>
              <a:rPr lang="da-DK" sz="900" dirty="0">
                <a:solidFill>
                  <a:schemeClr val="tx1">
                    <a:lumMod val="95000"/>
                    <a:lumOff val="5000"/>
                  </a:schemeClr>
                </a:solidFill>
              </a:rPr>
              <a:t>Koordination &amp; deling af viden på tværs </a:t>
            </a:r>
            <a:endParaRPr lang="da-DK" sz="900" dirty="0" smtClean="0">
              <a:solidFill>
                <a:schemeClr val="tx1">
                  <a:lumMod val="95000"/>
                  <a:lumOff val="5000"/>
                </a:schemeClr>
              </a:solidFill>
            </a:endParaRPr>
          </a:p>
        </p:txBody>
      </p:sp>
      <p:sp>
        <p:nvSpPr>
          <p:cNvPr id="2" name="Titel 1"/>
          <p:cNvSpPr>
            <a:spLocks noGrp="1"/>
          </p:cNvSpPr>
          <p:nvPr>
            <p:ph type="title"/>
          </p:nvPr>
        </p:nvSpPr>
        <p:spPr>
          <a:xfrm>
            <a:off x="467544" y="692696"/>
            <a:ext cx="7428288" cy="851671"/>
          </a:xfrm>
        </p:spPr>
        <p:txBody>
          <a:bodyPr/>
          <a:lstStyle/>
          <a:p>
            <a:r>
              <a:rPr lang="da-DK" sz="2800" dirty="0" smtClean="0">
                <a:solidFill>
                  <a:schemeClr val="bg2">
                    <a:lumMod val="95000"/>
                    <a:lumOff val="5000"/>
                  </a:schemeClr>
                </a:solidFill>
              </a:rPr>
              <a:t>Hvordan har vi gjort det?</a:t>
            </a:r>
            <a:endParaRPr lang="da-DK" sz="2800" dirty="0">
              <a:solidFill>
                <a:schemeClr val="bg2">
                  <a:lumMod val="95000"/>
                  <a:lumOff val="5000"/>
                </a:schemeClr>
              </a:solidFill>
            </a:endParaRPr>
          </a:p>
        </p:txBody>
      </p:sp>
      <p:sp>
        <p:nvSpPr>
          <p:cNvPr id="7" name="Tekstboks 6"/>
          <p:cNvSpPr txBox="1"/>
          <p:nvPr/>
        </p:nvSpPr>
        <p:spPr>
          <a:xfrm>
            <a:off x="3491880" y="3308987"/>
            <a:ext cx="931604" cy="207749"/>
          </a:xfrm>
          <a:prstGeom prst="rect">
            <a:avLst/>
          </a:prstGeom>
          <a:noFill/>
        </p:spPr>
        <p:txBody>
          <a:bodyPr wrap="square" lIns="68580" tIns="34290" rIns="68580" bIns="34290" rtlCol="0">
            <a:spAutoFit/>
          </a:bodyPr>
          <a:lstStyle/>
          <a:p>
            <a:pPr algn="ctr"/>
            <a:r>
              <a:rPr lang="da-DK" sz="900" dirty="0">
                <a:solidFill>
                  <a:schemeClr val="tx1">
                    <a:lumMod val="95000"/>
                    <a:lumOff val="5000"/>
                  </a:schemeClr>
                </a:solidFill>
              </a:rPr>
              <a:t>Igangsætter </a:t>
            </a:r>
            <a:endParaRPr lang="da-DK" sz="2400" dirty="0">
              <a:solidFill>
                <a:schemeClr val="tx1">
                  <a:lumMod val="95000"/>
                  <a:lumOff val="5000"/>
                </a:schemeClr>
              </a:solidFill>
            </a:endParaRPr>
          </a:p>
        </p:txBody>
      </p:sp>
      <p:sp>
        <p:nvSpPr>
          <p:cNvPr id="10" name="Venstrebuet pil 9"/>
          <p:cNvSpPr/>
          <p:nvPr/>
        </p:nvSpPr>
        <p:spPr>
          <a:xfrm rot="10530546">
            <a:off x="2823424" y="2906485"/>
            <a:ext cx="419139" cy="1335061"/>
          </a:xfrm>
          <a:prstGeom prst="curved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a-DK" sz="700" b="1" dirty="0">
              <a:solidFill>
                <a:schemeClr val="tx1"/>
              </a:solidFill>
            </a:endParaRPr>
          </a:p>
        </p:txBody>
      </p:sp>
      <p:sp>
        <p:nvSpPr>
          <p:cNvPr id="14" name="Tekstboks 13"/>
          <p:cNvSpPr txBox="1"/>
          <p:nvPr/>
        </p:nvSpPr>
        <p:spPr>
          <a:xfrm>
            <a:off x="2843808" y="4461115"/>
            <a:ext cx="2232248" cy="1107996"/>
          </a:xfrm>
          <a:prstGeom prst="rect">
            <a:avLst/>
          </a:prstGeom>
          <a:noFill/>
        </p:spPr>
        <p:txBody>
          <a:bodyPr wrap="square" rtlCol="0">
            <a:spAutoFit/>
          </a:bodyPr>
          <a:lstStyle/>
          <a:p>
            <a:pPr algn="ctr"/>
            <a:r>
              <a:rPr lang="da-DK" sz="1600" dirty="0" smtClean="0">
                <a:latin typeface="+mj-lt"/>
              </a:rPr>
              <a:t>Reducerer mødetimerne til 1/3</a:t>
            </a:r>
          </a:p>
          <a:p>
            <a:pPr algn="ctr"/>
            <a:r>
              <a:rPr lang="da-DK" sz="1600" dirty="0" smtClean="0">
                <a:latin typeface="+mj-lt"/>
              </a:rPr>
              <a:t>4 årlige møder</a:t>
            </a:r>
          </a:p>
          <a:p>
            <a:endParaRPr lang="da-DK" dirty="0"/>
          </a:p>
        </p:txBody>
      </p:sp>
      <p:sp>
        <p:nvSpPr>
          <p:cNvPr id="13" name="Tekstboks 12"/>
          <p:cNvSpPr txBox="1"/>
          <p:nvPr/>
        </p:nvSpPr>
        <p:spPr>
          <a:xfrm>
            <a:off x="3059832" y="2828351"/>
            <a:ext cx="1800200" cy="792525"/>
          </a:xfrm>
          <a:prstGeom prst="rect">
            <a:avLst/>
          </a:prstGeom>
          <a:noFill/>
        </p:spPr>
        <p:txBody>
          <a:bodyPr wrap="square" lIns="68580" tIns="34290" rIns="68580" bIns="34290" rtlCol="0">
            <a:spAutoFit/>
          </a:bodyPr>
          <a:lstStyle/>
          <a:p>
            <a:pPr algn="ctr"/>
            <a:r>
              <a:rPr lang="da-DK" sz="900" b="1" dirty="0" smtClean="0">
                <a:solidFill>
                  <a:schemeClr val="tx1">
                    <a:lumMod val="95000"/>
                    <a:lumOff val="5000"/>
                  </a:schemeClr>
                </a:solidFill>
              </a:rPr>
              <a:t>Identificerer områder for udvikling</a:t>
            </a:r>
          </a:p>
          <a:p>
            <a:pPr algn="ctr"/>
            <a:endParaRPr lang="da-DK" sz="900" dirty="0" smtClean="0">
              <a:solidFill>
                <a:schemeClr val="tx1">
                  <a:lumMod val="95000"/>
                  <a:lumOff val="5000"/>
                </a:schemeClr>
              </a:solidFill>
            </a:endParaRPr>
          </a:p>
          <a:p>
            <a:pPr algn="ctr"/>
            <a:endParaRPr lang="da-DK" sz="2000" b="1" dirty="0">
              <a:solidFill>
                <a:schemeClr val="tx1">
                  <a:lumMod val="95000"/>
                  <a:lumOff val="5000"/>
                </a:schemeClr>
              </a:solidFill>
            </a:endParaRPr>
          </a:p>
        </p:txBody>
      </p:sp>
      <p:cxnSp>
        <p:nvCxnSpPr>
          <p:cNvPr id="17" name="Lige forbindelse 16"/>
          <p:cNvCxnSpPr/>
          <p:nvPr/>
        </p:nvCxnSpPr>
        <p:spPr>
          <a:xfrm>
            <a:off x="6804248" y="3717032"/>
            <a:ext cx="36004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Lige forbindelse 17"/>
          <p:cNvCxnSpPr/>
          <p:nvPr/>
        </p:nvCxnSpPr>
        <p:spPr>
          <a:xfrm>
            <a:off x="6804248" y="4365104"/>
            <a:ext cx="36004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Lige forbindelse 18"/>
          <p:cNvCxnSpPr/>
          <p:nvPr/>
        </p:nvCxnSpPr>
        <p:spPr>
          <a:xfrm>
            <a:off x="6804248" y="4797152"/>
            <a:ext cx="360040" cy="0"/>
          </a:xfrm>
          <a:prstGeom prst="line">
            <a:avLst/>
          </a:prstGeom>
          <a:ln w="19050"/>
        </p:spPr>
        <p:style>
          <a:lnRef idx="1">
            <a:schemeClr val="dk1"/>
          </a:lnRef>
          <a:fillRef idx="0">
            <a:schemeClr val="dk1"/>
          </a:fillRef>
          <a:effectRef idx="0">
            <a:schemeClr val="dk1"/>
          </a:effectRef>
          <a:fontRef idx="minor">
            <a:schemeClr val="tx1"/>
          </a:fontRef>
        </p:style>
      </p:cxnSp>
      <p:grpSp>
        <p:nvGrpSpPr>
          <p:cNvPr id="16" name="Gruppe 5"/>
          <p:cNvGrpSpPr/>
          <p:nvPr/>
        </p:nvGrpSpPr>
        <p:grpSpPr>
          <a:xfrm>
            <a:off x="7753663" y="206066"/>
            <a:ext cx="1300581" cy="1300581"/>
            <a:chOff x="2845751" y="1582662"/>
            <a:chExt cx="1300581" cy="1300581"/>
          </a:xfrm>
        </p:grpSpPr>
        <p:sp>
          <p:nvSpPr>
            <p:cNvPr id="20" name="Ellipse 19"/>
            <p:cNvSpPr/>
            <p:nvPr/>
          </p:nvSpPr>
          <p:spPr>
            <a:xfrm>
              <a:off x="2845751" y="1582662"/>
              <a:ext cx="1300581" cy="1300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Ellipse 4"/>
            <p:cNvSpPr/>
            <p:nvPr/>
          </p:nvSpPr>
          <p:spPr>
            <a:xfrm>
              <a:off x="3036217" y="1773128"/>
              <a:ext cx="919649" cy="91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Politisk </a:t>
              </a:r>
              <a:endParaRPr lang="da-DK" sz="1100" kern="1200" dirty="0">
                <a:solidFill>
                  <a:schemeClr val="tx1">
                    <a:lumMod val="95000"/>
                    <a:lumOff val="5000"/>
                  </a:schemeClr>
                </a:solidFill>
              </a:endParaRPr>
            </a:p>
          </p:txBody>
        </p:sp>
      </p:grpSp>
    </p:spTree>
    <p:extLst>
      <p:ext uri="{BB962C8B-B14F-4D97-AF65-F5344CB8AC3E}">
        <p14:creationId xmlns:p14="http://schemas.microsoft.com/office/powerpoint/2010/main" xmlns="" val="3218810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683569" y="260649"/>
            <a:ext cx="7485062" cy="503237"/>
          </a:xfrm>
        </p:spPr>
        <p:txBody>
          <a:bodyPr/>
          <a:lstStyle/>
          <a:p>
            <a:r>
              <a:rPr lang="da-DK" sz="2600" dirty="0"/>
              <a:t>Nedsættelse af opgaveudvalg</a:t>
            </a:r>
          </a:p>
        </p:txBody>
      </p:sp>
      <p:graphicFrame>
        <p:nvGraphicFramePr>
          <p:cNvPr id="28" name="Diagram 27"/>
          <p:cNvGraphicFramePr/>
          <p:nvPr/>
        </p:nvGraphicFramePr>
        <p:xfrm>
          <a:off x="683568" y="-27384"/>
          <a:ext cx="7992888"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kstboks 28"/>
          <p:cNvSpPr txBox="1"/>
          <p:nvPr/>
        </p:nvSpPr>
        <p:spPr>
          <a:xfrm>
            <a:off x="611561" y="3140970"/>
            <a:ext cx="2304256" cy="2092881"/>
          </a:xfrm>
          <a:prstGeom prst="rect">
            <a:avLst/>
          </a:prstGeom>
          <a:noFill/>
        </p:spPr>
        <p:txBody>
          <a:bodyPr wrap="square" rtlCol="0">
            <a:spAutoFit/>
          </a:bodyPr>
          <a:lstStyle/>
          <a:p>
            <a:r>
              <a:rPr lang="da-DK" sz="1400" dirty="0"/>
              <a:t>Kommissoriet beskriver:</a:t>
            </a:r>
          </a:p>
          <a:p>
            <a:pPr lvl="0">
              <a:buFont typeface="Arial" pitchFamily="34" charset="0"/>
              <a:buChar char="•"/>
            </a:pPr>
            <a:r>
              <a:rPr lang="da-DK" sz="1400" dirty="0"/>
              <a:t> </a:t>
            </a:r>
            <a:r>
              <a:rPr lang="da-DK" sz="1200" dirty="0"/>
              <a:t>Antal af medlemmer politikere og borger samt disses kompetencer/baggrunde.</a:t>
            </a:r>
          </a:p>
          <a:p>
            <a:pPr lvl="0">
              <a:buFont typeface="Arial" pitchFamily="34" charset="0"/>
              <a:buChar char="•"/>
            </a:pPr>
            <a:r>
              <a:rPr lang="da-DK" sz="1200" dirty="0"/>
              <a:t>Opgaven, som opgaveudvalget skal udføre samt leverancer </a:t>
            </a:r>
          </a:p>
          <a:p>
            <a:pPr lvl="0">
              <a:buFont typeface="Arial" pitchFamily="34" charset="0"/>
              <a:buChar char="•"/>
            </a:pPr>
            <a:endParaRPr lang="da-DK" sz="1200" dirty="0"/>
          </a:p>
          <a:p>
            <a:pPr lvl="0">
              <a:buFont typeface="Arial" pitchFamily="34" charset="0"/>
              <a:buChar char="•"/>
            </a:pPr>
            <a:endParaRPr lang="da-DK" sz="1200" dirty="0"/>
          </a:p>
          <a:p>
            <a:endParaRPr lang="da-DK" dirty="0"/>
          </a:p>
        </p:txBody>
      </p:sp>
      <p:sp>
        <p:nvSpPr>
          <p:cNvPr id="30" name="Tekstboks 29"/>
          <p:cNvSpPr txBox="1"/>
          <p:nvPr/>
        </p:nvSpPr>
        <p:spPr>
          <a:xfrm>
            <a:off x="5580112" y="3140970"/>
            <a:ext cx="2808312" cy="1877437"/>
          </a:xfrm>
          <a:prstGeom prst="rect">
            <a:avLst/>
          </a:prstGeom>
          <a:noFill/>
        </p:spPr>
        <p:txBody>
          <a:bodyPr wrap="square" rtlCol="0">
            <a:spAutoFit/>
          </a:bodyPr>
          <a:lstStyle/>
          <a:p>
            <a:r>
              <a:rPr lang="da-DK" sz="1400" dirty="0"/>
              <a:t>Kommunalbestyrelsen udpeger:</a:t>
            </a:r>
          </a:p>
          <a:p>
            <a:pPr lvl="0">
              <a:buFont typeface="Arial" pitchFamily="34" charset="0"/>
              <a:buChar char="•"/>
            </a:pPr>
            <a:r>
              <a:rPr lang="da-DK" sz="1200" dirty="0">
                <a:latin typeface="+mn-lt"/>
                <a:ea typeface="Times New Roman"/>
              </a:rPr>
              <a:t>Alle medlemmerne -borgere og </a:t>
            </a:r>
            <a:r>
              <a:rPr lang="da-DK" sz="1200" dirty="0">
                <a:ea typeface="Times New Roman"/>
              </a:rPr>
              <a:t>politikere - </a:t>
            </a:r>
            <a:r>
              <a:rPr lang="da-DK" sz="1200" dirty="0">
                <a:latin typeface="+mn-lt"/>
                <a:ea typeface="Times New Roman"/>
              </a:rPr>
              <a:t>af et opgaveudvalg under ét efter den </a:t>
            </a:r>
            <a:r>
              <a:rPr lang="da-DK" sz="1200" dirty="0" err="1">
                <a:latin typeface="+mn-lt"/>
                <a:ea typeface="Times New Roman"/>
              </a:rPr>
              <a:t>d`Hondtske</a:t>
            </a:r>
            <a:r>
              <a:rPr lang="da-DK" sz="1200" dirty="0">
                <a:latin typeface="+mn-lt"/>
                <a:ea typeface="Times New Roman"/>
              </a:rPr>
              <a:t> metode</a:t>
            </a:r>
          </a:p>
          <a:p>
            <a:pPr lvl="0">
              <a:buFont typeface="Arial" pitchFamily="34" charset="0"/>
              <a:buChar char="•"/>
            </a:pPr>
            <a:r>
              <a:rPr lang="da-DK" sz="1200" dirty="0"/>
              <a:t>Formand og næstformand af de kommunalbestyrelsesmedlemmer, der sidder i opgaveudvalget</a:t>
            </a:r>
          </a:p>
          <a:p>
            <a:pPr lvl="0"/>
            <a:endParaRPr lang="da-DK" sz="1200" dirty="0">
              <a:latin typeface="+mn-lt"/>
            </a:endParaRPr>
          </a:p>
          <a:p>
            <a:endParaRPr lang="da-DK" dirty="0"/>
          </a:p>
        </p:txBody>
      </p:sp>
      <p:sp>
        <p:nvSpPr>
          <p:cNvPr id="32" name="Rektangulær billedforklaring 31"/>
          <p:cNvSpPr/>
          <p:nvPr/>
        </p:nvSpPr>
        <p:spPr>
          <a:xfrm>
            <a:off x="6012160" y="1052736"/>
            <a:ext cx="1728192" cy="648072"/>
          </a:xfrm>
          <a:prstGeom prst="wedgeRectCallout">
            <a:avLst>
              <a:gd name="adj1" fmla="val -22009"/>
              <a:gd name="adj2" fmla="val 9273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b="1" dirty="0" err="1">
                <a:solidFill>
                  <a:schemeClr val="bg1"/>
                </a:solidFill>
              </a:rPr>
              <a:t>Videnspersoner</a:t>
            </a:r>
            <a:r>
              <a:rPr lang="da-DK" sz="1100" b="1" dirty="0">
                <a:solidFill>
                  <a:schemeClr val="bg1"/>
                </a:solidFill>
              </a:rPr>
              <a:t>, eksperter og andre kan blive inddraget ad hoc</a:t>
            </a:r>
          </a:p>
        </p:txBody>
      </p:sp>
      <p:sp>
        <p:nvSpPr>
          <p:cNvPr id="38" name="Tekstboks 37"/>
          <p:cNvSpPr txBox="1"/>
          <p:nvPr/>
        </p:nvSpPr>
        <p:spPr>
          <a:xfrm>
            <a:off x="3131841" y="3140970"/>
            <a:ext cx="2520280" cy="2062103"/>
          </a:xfrm>
          <a:prstGeom prst="rect">
            <a:avLst/>
          </a:prstGeom>
          <a:noFill/>
        </p:spPr>
        <p:txBody>
          <a:bodyPr wrap="square" rtlCol="0">
            <a:spAutoFit/>
          </a:bodyPr>
          <a:lstStyle/>
          <a:p>
            <a:r>
              <a:rPr lang="da-DK" sz="1400" dirty="0"/>
              <a:t>Forskellige metoder:</a:t>
            </a:r>
          </a:p>
          <a:p>
            <a:pPr lvl="0">
              <a:buFont typeface="Arial" pitchFamily="34" charset="0"/>
              <a:buChar char="•"/>
            </a:pPr>
            <a:r>
              <a:rPr lang="da-DK" sz="1200" dirty="0"/>
              <a:t> Netværk</a:t>
            </a:r>
          </a:p>
          <a:p>
            <a:pPr lvl="0">
              <a:buFont typeface="Arial" pitchFamily="34" charset="0"/>
              <a:buChar char="•"/>
            </a:pPr>
            <a:r>
              <a:rPr lang="da-DK" sz="1200" dirty="0"/>
              <a:t> Annoncering i lokalavis</a:t>
            </a:r>
          </a:p>
          <a:p>
            <a:pPr lvl="0">
              <a:buFont typeface="Arial" pitchFamily="34" charset="0"/>
              <a:buChar char="•"/>
            </a:pPr>
            <a:r>
              <a:rPr lang="da-DK" sz="1200" dirty="0"/>
              <a:t> Opslag på gentofte.dk </a:t>
            </a:r>
          </a:p>
          <a:p>
            <a:pPr lvl="0">
              <a:buFont typeface="Arial" pitchFamily="34" charset="0"/>
              <a:buChar char="•"/>
            </a:pPr>
            <a:r>
              <a:rPr lang="da-DK" sz="1200" dirty="0"/>
              <a:t> Omtale i vores blad ”Gentofte Lige Nu”</a:t>
            </a:r>
          </a:p>
          <a:p>
            <a:pPr lvl="0"/>
            <a:r>
              <a:rPr lang="da-DK" sz="1200" dirty="0">
                <a:latin typeface="+mn-lt"/>
                <a:sym typeface="Wingdings" pitchFamily="2" charset="2"/>
              </a:rPr>
              <a:t>     Resultat: en liste over relevante og interesseret personer til brug for udpegning</a:t>
            </a:r>
            <a:endParaRPr lang="da-DK" sz="1200" dirty="0">
              <a:latin typeface="+mn-lt"/>
            </a:endParaRPr>
          </a:p>
          <a:p>
            <a:endParaRPr lang="da-DK" dirty="0"/>
          </a:p>
        </p:txBody>
      </p:sp>
      <p:pic>
        <p:nvPicPr>
          <p:cNvPr id="8" name="Picture 1"/>
          <p:cNvPicPr>
            <a:picLocks noChangeAspect="1" noChangeArrowheads="1"/>
          </p:cNvPicPr>
          <p:nvPr/>
        </p:nvPicPr>
        <p:blipFill>
          <a:blip r:embed="rId8" cstate="print">
            <a:clrChange>
              <a:clrFrom>
                <a:srgbClr val="C3C3C3"/>
              </a:clrFrom>
              <a:clrTo>
                <a:srgbClr val="C3C3C3">
                  <a:alpha val="0"/>
                </a:srgbClr>
              </a:clrTo>
            </a:clrChange>
          </a:blip>
          <a:srcRect/>
          <a:stretch>
            <a:fillRect/>
          </a:stretch>
        </p:blipFill>
        <p:spPr bwMode="auto">
          <a:xfrm>
            <a:off x="6804249" y="5157192"/>
            <a:ext cx="2062796" cy="1484784"/>
          </a:xfrm>
          <a:prstGeom prst="rect">
            <a:avLst/>
          </a:prstGeom>
          <a:noFill/>
          <a:ln w="9525">
            <a:noFill/>
            <a:miter lim="800000"/>
            <a:headEnd/>
            <a:tailEnd/>
          </a:ln>
        </p:spPr>
      </p:pic>
      <p:grpSp>
        <p:nvGrpSpPr>
          <p:cNvPr id="9" name="Gruppe 5"/>
          <p:cNvGrpSpPr/>
          <p:nvPr/>
        </p:nvGrpSpPr>
        <p:grpSpPr>
          <a:xfrm>
            <a:off x="7753663" y="206066"/>
            <a:ext cx="1300581" cy="1300581"/>
            <a:chOff x="2845751" y="1582662"/>
            <a:chExt cx="1300581" cy="1300581"/>
          </a:xfrm>
        </p:grpSpPr>
        <p:sp>
          <p:nvSpPr>
            <p:cNvPr id="10" name="Ellipse 9"/>
            <p:cNvSpPr/>
            <p:nvPr/>
          </p:nvSpPr>
          <p:spPr>
            <a:xfrm>
              <a:off x="2845751" y="1582662"/>
              <a:ext cx="1300581" cy="1300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Ellipse 4"/>
            <p:cNvSpPr/>
            <p:nvPr/>
          </p:nvSpPr>
          <p:spPr>
            <a:xfrm>
              <a:off x="3036217" y="1773128"/>
              <a:ext cx="919649" cy="91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Politisk </a:t>
              </a:r>
              <a:endParaRPr lang="da-DK" sz="1100" kern="1200" dirty="0">
                <a:solidFill>
                  <a:schemeClr val="tx1">
                    <a:lumMod val="95000"/>
                    <a:lumOff val="5000"/>
                  </a:schemeClr>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Lige forbindelse 1"/>
          <p:cNvCxnSpPr>
            <a:stCxn id="18" idx="2"/>
            <a:endCxn id="45" idx="0"/>
          </p:cNvCxnSpPr>
          <p:nvPr/>
        </p:nvCxnSpPr>
        <p:spPr>
          <a:xfrm>
            <a:off x="1574803" y="2460034"/>
            <a:ext cx="789364" cy="6090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 name="Lige forbindelse 2"/>
          <p:cNvCxnSpPr>
            <a:stCxn id="23" idx="2"/>
            <a:endCxn id="45" idx="0"/>
          </p:cNvCxnSpPr>
          <p:nvPr/>
        </p:nvCxnSpPr>
        <p:spPr>
          <a:xfrm flipH="1">
            <a:off x="2364167" y="2459272"/>
            <a:ext cx="4165386" cy="6097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 name="Lige forbindelse 3"/>
          <p:cNvCxnSpPr>
            <a:stCxn id="20" idx="2"/>
            <a:endCxn id="45" idx="0"/>
          </p:cNvCxnSpPr>
          <p:nvPr/>
        </p:nvCxnSpPr>
        <p:spPr>
          <a:xfrm flipH="1">
            <a:off x="2364167" y="2460034"/>
            <a:ext cx="1690764" cy="6090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Lige forbindelse 4"/>
          <p:cNvCxnSpPr>
            <a:stCxn id="23" idx="2"/>
            <a:endCxn id="44" idx="0"/>
          </p:cNvCxnSpPr>
          <p:nvPr/>
        </p:nvCxnSpPr>
        <p:spPr>
          <a:xfrm flipH="1">
            <a:off x="4103992" y="2459272"/>
            <a:ext cx="2425561" cy="6097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Lige forbindelse 5"/>
          <p:cNvCxnSpPr>
            <a:stCxn id="19" idx="2"/>
            <a:endCxn id="30" idx="0"/>
          </p:cNvCxnSpPr>
          <p:nvPr/>
        </p:nvCxnSpPr>
        <p:spPr>
          <a:xfrm>
            <a:off x="2405675" y="2460034"/>
            <a:ext cx="4290517" cy="6090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Lige forbindelse 6"/>
          <p:cNvCxnSpPr>
            <a:stCxn id="44" idx="0"/>
            <a:endCxn id="20" idx="2"/>
          </p:cNvCxnSpPr>
          <p:nvPr/>
        </p:nvCxnSpPr>
        <p:spPr>
          <a:xfrm flipH="1" flipV="1">
            <a:off x="4054931" y="2460034"/>
            <a:ext cx="49061" cy="6090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Lige forbindelse 7"/>
          <p:cNvCxnSpPr/>
          <p:nvPr/>
        </p:nvCxnSpPr>
        <p:spPr>
          <a:xfrm flipV="1">
            <a:off x="7355214" y="1857485"/>
            <a:ext cx="0" cy="1137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Lige forbindelse 8"/>
          <p:cNvCxnSpPr/>
          <p:nvPr/>
        </p:nvCxnSpPr>
        <p:spPr>
          <a:xfrm flipV="1">
            <a:off x="6550491" y="1865725"/>
            <a:ext cx="0" cy="11377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Lige forbindelse 9"/>
          <p:cNvCxnSpPr/>
          <p:nvPr/>
        </p:nvCxnSpPr>
        <p:spPr>
          <a:xfrm flipV="1">
            <a:off x="5715965" y="1857485"/>
            <a:ext cx="0" cy="1026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p:nvCxnSpPr>
        <p:spPr>
          <a:xfrm flipV="1">
            <a:off x="1925037" y="1860585"/>
            <a:ext cx="5440308" cy="61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p:nvCxnSpPr>
        <p:spPr>
          <a:xfrm flipV="1">
            <a:off x="4875577" y="1863947"/>
            <a:ext cx="0" cy="1026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Lige forbindelse 12"/>
          <p:cNvCxnSpPr/>
          <p:nvPr/>
        </p:nvCxnSpPr>
        <p:spPr>
          <a:xfrm flipV="1">
            <a:off x="4076626" y="1868571"/>
            <a:ext cx="0" cy="1026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Lige forbindelse 13"/>
          <p:cNvCxnSpPr/>
          <p:nvPr/>
        </p:nvCxnSpPr>
        <p:spPr>
          <a:xfrm flipV="1">
            <a:off x="3229929" y="1863046"/>
            <a:ext cx="0" cy="1026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Lige forbindelse 14"/>
          <p:cNvCxnSpPr/>
          <p:nvPr/>
        </p:nvCxnSpPr>
        <p:spPr>
          <a:xfrm flipV="1">
            <a:off x="2407226" y="1863046"/>
            <a:ext cx="0" cy="10262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Lige forbindelse 15"/>
          <p:cNvCxnSpPr>
            <a:stCxn id="22" idx="2"/>
            <a:endCxn id="29" idx="0"/>
          </p:cNvCxnSpPr>
          <p:nvPr/>
        </p:nvCxnSpPr>
        <p:spPr>
          <a:xfrm flipH="1">
            <a:off x="4968000" y="2459272"/>
            <a:ext cx="738753" cy="6097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kstfelt 4"/>
          <p:cNvSpPr txBox="1"/>
          <p:nvPr/>
        </p:nvSpPr>
        <p:spPr>
          <a:xfrm>
            <a:off x="3236004" y="980728"/>
            <a:ext cx="2704147" cy="505328"/>
          </a:xfrm>
          <a:prstGeom prst="rect">
            <a:avLst/>
          </a:prstGeom>
          <a:solidFill>
            <a:schemeClr val="tx1"/>
          </a:solidFill>
        </p:spPr>
        <p:txBody>
          <a:bodyPr wrap="square" rtlCol="0" anchor="ctr">
            <a:noAutofit/>
          </a:bodyPr>
          <a:lstStyle/>
          <a:p>
            <a:pPr algn="ctr"/>
            <a:r>
              <a:rPr lang="da-DK" i="1" dirty="0" smtClean="0">
                <a:solidFill>
                  <a:schemeClr val="bg1"/>
                </a:solidFill>
              </a:rPr>
              <a:t>Kommunalbestyrelsen</a:t>
            </a:r>
            <a:endParaRPr lang="da-DK" i="1" dirty="0">
              <a:solidFill>
                <a:schemeClr val="bg1"/>
              </a:solidFill>
            </a:endParaRPr>
          </a:p>
        </p:txBody>
      </p:sp>
      <p:sp>
        <p:nvSpPr>
          <p:cNvPr id="18" name="Tekstfelt 5"/>
          <p:cNvSpPr txBox="1"/>
          <p:nvPr/>
        </p:nvSpPr>
        <p:spPr>
          <a:xfrm>
            <a:off x="1187624" y="1839013"/>
            <a:ext cx="774357" cy="621021"/>
          </a:xfrm>
          <a:prstGeom prst="rect">
            <a:avLst/>
          </a:prstGeom>
          <a:solidFill>
            <a:srgbClr val="E7007E"/>
          </a:solidFill>
          <a:ln>
            <a:noFill/>
          </a:ln>
        </p:spPr>
        <p:txBody>
          <a:bodyPr wrap="square" lIns="0" rIns="0" rtlCol="0" anchor="ctr">
            <a:noAutofit/>
          </a:bodyPr>
          <a:lstStyle/>
          <a:p>
            <a:pPr algn="ctr"/>
            <a:r>
              <a:rPr lang="da-DK" sz="900" i="1" dirty="0" smtClean="0">
                <a:solidFill>
                  <a:schemeClr val="bg1"/>
                </a:solidFill>
                <a:cs typeface="Times New Roman" panose="02020603050405020304" pitchFamily="18" charset="0"/>
              </a:rPr>
              <a:t>Økonomi</a:t>
            </a:r>
            <a:endParaRPr lang="da-DK" sz="900" i="1" dirty="0">
              <a:solidFill>
                <a:schemeClr val="bg1"/>
              </a:solidFill>
              <a:cs typeface="Times New Roman" panose="02020603050405020304" pitchFamily="18" charset="0"/>
            </a:endParaRPr>
          </a:p>
        </p:txBody>
      </p:sp>
      <p:sp>
        <p:nvSpPr>
          <p:cNvPr id="19" name="Tekstfelt 6"/>
          <p:cNvSpPr txBox="1"/>
          <p:nvPr/>
        </p:nvSpPr>
        <p:spPr>
          <a:xfrm>
            <a:off x="2033822" y="1940110"/>
            <a:ext cx="743705" cy="519924"/>
          </a:xfrm>
          <a:prstGeom prst="rect">
            <a:avLst/>
          </a:prstGeom>
          <a:solidFill>
            <a:srgbClr val="E7007E"/>
          </a:solidFill>
          <a:ln>
            <a:noFill/>
          </a:ln>
        </p:spPr>
        <p:txBody>
          <a:bodyPr wrap="square" lIns="0" rIns="0" rtlCol="0" anchor="ctr">
            <a:noAutofit/>
          </a:bodyPr>
          <a:lstStyle/>
          <a:p>
            <a:pPr algn="ctr"/>
            <a:r>
              <a:rPr lang="da-DK" sz="900" i="1" dirty="0" smtClean="0">
                <a:solidFill>
                  <a:schemeClr val="bg1"/>
                </a:solidFill>
                <a:cs typeface="Times New Roman" panose="02020603050405020304" pitchFamily="18" charset="0"/>
              </a:rPr>
              <a:t>Teknik og Miljø</a:t>
            </a:r>
            <a:endParaRPr lang="da-DK" sz="900" i="1" dirty="0">
              <a:solidFill>
                <a:schemeClr val="bg1"/>
              </a:solidFill>
              <a:cs typeface="Times New Roman" panose="02020603050405020304" pitchFamily="18" charset="0"/>
            </a:endParaRPr>
          </a:p>
        </p:txBody>
      </p:sp>
      <p:sp>
        <p:nvSpPr>
          <p:cNvPr id="20" name="Tekstfelt 7"/>
          <p:cNvSpPr txBox="1"/>
          <p:nvPr/>
        </p:nvSpPr>
        <p:spPr>
          <a:xfrm>
            <a:off x="3682331" y="1941634"/>
            <a:ext cx="745200" cy="518400"/>
          </a:xfrm>
          <a:prstGeom prst="rect">
            <a:avLst/>
          </a:prstGeom>
          <a:solidFill>
            <a:srgbClr val="E7007E"/>
          </a:solidFill>
          <a:ln>
            <a:noFill/>
          </a:ln>
        </p:spPr>
        <p:txBody>
          <a:bodyPr wrap="square" lIns="0" rIns="0" rtlCol="0" anchor="ctr">
            <a:noAutofit/>
          </a:bodyPr>
          <a:lstStyle/>
          <a:p>
            <a:pPr algn="ctr"/>
            <a:r>
              <a:rPr lang="da-DK" sz="900" i="1" dirty="0" smtClean="0">
                <a:solidFill>
                  <a:schemeClr val="bg1"/>
                </a:solidFill>
                <a:cs typeface="Times New Roman" panose="02020603050405020304" pitchFamily="18" charset="0"/>
              </a:rPr>
              <a:t>Skole </a:t>
            </a:r>
            <a:endParaRPr lang="da-DK" sz="900" i="1" dirty="0">
              <a:solidFill>
                <a:schemeClr val="bg1"/>
              </a:solidFill>
              <a:cs typeface="Times New Roman" panose="02020603050405020304" pitchFamily="18" charset="0"/>
            </a:endParaRPr>
          </a:p>
        </p:txBody>
      </p:sp>
      <p:sp>
        <p:nvSpPr>
          <p:cNvPr id="21" name="Tekstfelt 8"/>
          <p:cNvSpPr txBox="1"/>
          <p:nvPr/>
        </p:nvSpPr>
        <p:spPr>
          <a:xfrm>
            <a:off x="6982614" y="1935303"/>
            <a:ext cx="745200" cy="518400"/>
          </a:xfrm>
          <a:prstGeom prst="rect">
            <a:avLst/>
          </a:prstGeom>
          <a:solidFill>
            <a:srgbClr val="E7007E"/>
          </a:solidFill>
          <a:ln w="19050">
            <a:noFill/>
          </a:ln>
        </p:spPr>
        <p:txBody>
          <a:bodyPr wrap="square" lIns="0" rIns="0" rtlCol="0" anchor="ctr">
            <a:noAutofit/>
          </a:bodyPr>
          <a:lstStyle/>
          <a:p>
            <a:pPr algn="ctr"/>
            <a:r>
              <a:rPr lang="da-DK" sz="900" i="1" dirty="0" smtClean="0">
                <a:solidFill>
                  <a:schemeClr val="bg1"/>
                </a:solidFill>
                <a:cs typeface="Times New Roman" panose="02020603050405020304" pitchFamily="18" charset="0"/>
              </a:rPr>
              <a:t>Bygning og </a:t>
            </a:r>
            <a:r>
              <a:rPr lang="da-DK" sz="900" i="1" dirty="0">
                <a:solidFill>
                  <a:schemeClr val="bg1"/>
                </a:solidFill>
                <a:cs typeface="Times New Roman" panose="02020603050405020304" pitchFamily="18" charset="0"/>
              </a:rPr>
              <a:t>A</a:t>
            </a:r>
            <a:r>
              <a:rPr lang="da-DK" sz="900" i="1" dirty="0" smtClean="0">
                <a:solidFill>
                  <a:schemeClr val="bg1"/>
                </a:solidFill>
                <a:cs typeface="Times New Roman" panose="02020603050405020304" pitchFamily="18" charset="0"/>
              </a:rPr>
              <a:t>rkitektur</a:t>
            </a:r>
            <a:endParaRPr lang="da-DK" sz="900" i="1" dirty="0">
              <a:solidFill>
                <a:schemeClr val="bg1"/>
              </a:solidFill>
              <a:cs typeface="Times New Roman" panose="02020603050405020304" pitchFamily="18" charset="0"/>
            </a:endParaRPr>
          </a:p>
        </p:txBody>
      </p:sp>
      <p:sp>
        <p:nvSpPr>
          <p:cNvPr id="22" name="Tekstfelt 9"/>
          <p:cNvSpPr txBox="1"/>
          <p:nvPr/>
        </p:nvSpPr>
        <p:spPr>
          <a:xfrm>
            <a:off x="5334153" y="1940872"/>
            <a:ext cx="745200" cy="518400"/>
          </a:xfrm>
          <a:prstGeom prst="rect">
            <a:avLst/>
          </a:prstGeom>
          <a:solidFill>
            <a:srgbClr val="E7007E"/>
          </a:solidFill>
          <a:ln>
            <a:noFill/>
          </a:ln>
        </p:spPr>
        <p:txBody>
          <a:bodyPr wrap="square" lIns="0" rIns="0" rtlCol="0" anchor="ctr">
            <a:noAutofit/>
          </a:bodyPr>
          <a:lstStyle/>
          <a:p>
            <a:pPr algn="ctr"/>
            <a:r>
              <a:rPr lang="da-DK" sz="900" i="1" dirty="0" smtClean="0">
                <a:solidFill>
                  <a:schemeClr val="bg1"/>
                </a:solidFill>
                <a:cs typeface="Times New Roman" panose="02020603050405020304" pitchFamily="18" charset="0"/>
              </a:rPr>
              <a:t>Kultur, Unge og Fritid</a:t>
            </a:r>
            <a:endParaRPr lang="da-DK" sz="900" i="1" dirty="0">
              <a:solidFill>
                <a:schemeClr val="bg1"/>
              </a:solidFill>
              <a:cs typeface="Times New Roman" panose="02020603050405020304" pitchFamily="18" charset="0"/>
            </a:endParaRPr>
          </a:p>
        </p:txBody>
      </p:sp>
      <p:sp>
        <p:nvSpPr>
          <p:cNvPr id="23" name="Tekstfelt 10"/>
          <p:cNvSpPr txBox="1"/>
          <p:nvPr/>
        </p:nvSpPr>
        <p:spPr>
          <a:xfrm>
            <a:off x="6156953" y="1940872"/>
            <a:ext cx="745200" cy="518400"/>
          </a:xfrm>
          <a:prstGeom prst="rect">
            <a:avLst/>
          </a:prstGeom>
          <a:solidFill>
            <a:srgbClr val="E7007E"/>
          </a:solidFill>
          <a:ln>
            <a:noFill/>
          </a:ln>
        </p:spPr>
        <p:txBody>
          <a:bodyPr wrap="square" lIns="0" rIns="0" rtlCol="0" anchor="ctr">
            <a:noAutofit/>
          </a:bodyPr>
          <a:lstStyle/>
          <a:p>
            <a:pPr algn="ctr"/>
            <a:r>
              <a:rPr lang="da-DK" sz="900" i="1" dirty="0" smtClean="0">
                <a:solidFill>
                  <a:schemeClr val="bg1"/>
                </a:solidFill>
                <a:cs typeface="Times New Roman" panose="02020603050405020304" pitchFamily="18" charset="0"/>
              </a:rPr>
              <a:t>Erhverv og Beskæftigelse og Integration</a:t>
            </a:r>
            <a:endParaRPr lang="da-DK" sz="900" i="1" dirty="0">
              <a:solidFill>
                <a:schemeClr val="bg1"/>
              </a:solidFill>
              <a:cs typeface="Times New Roman" panose="02020603050405020304" pitchFamily="18" charset="0"/>
            </a:endParaRPr>
          </a:p>
        </p:txBody>
      </p:sp>
      <p:sp>
        <p:nvSpPr>
          <p:cNvPr id="24" name="Tekstfelt 11"/>
          <p:cNvSpPr txBox="1"/>
          <p:nvPr/>
        </p:nvSpPr>
        <p:spPr>
          <a:xfrm>
            <a:off x="2857329" y="1940110"/>
            <a:ext cx="745200" cy="519924"/>
          </a:xfrm>
          <a:prstGeom prst="rect">
            <a:avLst/>
          </a:prstGeom>
          <a:solidFill>
            <a:srgbClr val="E7007E"/>
          </a:solidFill>
          <a:ln>
            <a:noFill/>
          </a:ln>
        </p:spPr>
        <p:txBody>
          <a:bodyPr wrap="square" lIns="0" rIns="0" rtlCol="0" anchor="ctr">
            <a:noAutofit/>
          </a:bodyPr>
          <a:lstStyle/>
          <a:p>
            <a:pPr algn="ctr"/>
            <a:endParaRPr lang="da-DK" sz="900" i="1" dirty="0" smtClean="0">
              <a:solidFill>
                <a:schemeClr val="bg1"/>
              </a:solidFill>
              <a:cs typeface="Times New Roman" panose="02020603050405020304" pitchFamily="18" charset="0"/>
            </a:endParaRPr>
          </a:p>
          <a:p>
            <a:pPr algn="ctr"/>
            <a:endParaRPr lang="da-DK" sz="900" i="1" dirty="0" smtClean="0">
              <a:solidFill>
                <a:schemeClr val="bg1"/>
              </a:solidFill>
              <a:cs typeface="Times New Roman" panose="02020603050405020304" pitchFamily="18" charset="0"/>
            </a:endParaRPr>
          </a:p>
          <a:p>
            <a:pPr algn="ctr"/>
            <a:r>
              <a:rPr lang="da-DK" sz="900" i="1" dirty="0" smtClean="0">
                <a:solidFill>
                  <a:schemeClr val="bg1"/>
                </a:solidFill>
                <a:cs typeface="Times New Roman" panose="02020603050405020304" pitchFamily="18" charset="0"/>
              </a:rPr>
              <a:t>Ældre-, Social- og Sundhed		</a:t>
            </a:r>
            <a:endParaRPr lang="da-DK" sz="900" i="1" dirty="0">
              <a:solidFill>
                <a:schemeClr val="bg1"/>
              </a:solidFill>
              <a:cs typeface="Times New Roman" panose="02020603050405020304" pitchFamily="18" charset="0"/>
            </a:endParaRPr>
          </a:p>
        </p:txBody>
      </p:sp>
      <p:cxnSp>
        <p:nvCxnSpPr>
          <p:cNvPr id="25" name="Vinklet forbindelse 17"/>
          <p:cNvCxnSpPr>
            <a:stCxn id="17" idx="1"/>
            <a:endCxn id="18" idx="0"/>
          </p:cNvCxnSpPr>
          <p:nvPr/>
        </p:nvCxnSpPr>
        <p:spPr>
          <a:xfrm rot="10800000" flipV="1">
            <a:off x="1574804" y="1233391"/>
            <a:ext cx="1661201" cy="605621"/>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Lige forbindelse 25"/>
          <p:cNvCxnSpPr/>
          <p:nvPr/>
        </p:nvCxnSpPr>
        <p:spPr>
          <a:xfrm flipH="1" flipV="1">
            <a:off x="4430783" y="1493024"/>
            <a:ext cx="3822" cy="3626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kstfelt 3"/>
          <p:cNvSpPr txBox="1"/>
          <p:nvPr/>
        </p:nvSpPr>
        <p:spPr>
          <a:xfrm>
            <a:off x="3792040" y="1620588"/>
            <a:ext cx="1295600" cy="167115"/>
          </a:xfrm>
          <a:prstGeom prst="rect">
            <a:avLst/>
          </a:prstGeom>
          <a:solidFill>
            <a:schemeClr val="bg1"/>
          </a:solidFill>
        </p:spPr>
        <p:txBody>
          <a:bodyPr wrap="square" lIns="0" tIns="0" rIns="0" bIns="0" rtlCol="0">
            <a:noAutofit/>
          </a:bodyPr>
          <a:lstStyle/>
          <a:p>
            <a:pPr algn="ctr"/>
            <a:r>
              <a:rPr lang="da-DK" sz="1050" i="1" dirty="0" smtClean="0">
                <a:solidFill>
                  <a:srgbClr val="E7007E"/>
                </a:solidFill>
              </a:rPr>
              <a:t>STÅENDE UDVALG</a:t>
            </a:r>
            <a:endParaRPr lang="da-DK" sz="1050" i="1" dirty="0">
              <a:solidFill>
                <a:srgbClr val="E7007E"/>
              </a:solidFill>
            </a:endParaRPr>
          </a:p>
        </p:txBody>
      </p:sp>
      <p:sp>
        <p:nvSpPr>
          <p:cNvPr id="28" name="Ellipse 27"/>
          <p:cNvSpPr/>
          <p:nvPr/>
        </p:nvSpPr>
        <p:spPr>
          <a:xfrm>
            <a:off x="2804271" y="3069048"/>
            <a:ext cx="792000" cy="792000"/>
          </a:xfrm>
          <a:prstGeom prst="ellipse">
            <a:avLst/>
          </a:prstGeom>
          <a:solidFill>
            <a:srgbClr val="009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err="1" smtClean="0">
                <a:latin typeface="Calisto MT" panose="02040603050505030304" pitchFamily="18" charset="0"/>
              </a:rPr>
              <a:t>Digita-lisering</a:t>
            </a:r>
            <a:r>
              <a:rPr lang="da-DK" sz="800" dirty="0" smtClean="0">
                <a:latin typeface="Calisto MT" panose="02040603050505030304" pitchFamily="18" charset="0"/>
              </a:rPr>
              <a:t> og Teknologi</a:t>
            </a:r>
            <a:endParaRPr lang="da-DK" sz="800" dirty="0">
              <a:latin typeface="Calisto MT" panose="02040603050505030304" pitchFamily="18" charset="0"/>
            </a:endParaRPr>
          </a:p>
        </p:txBody>
      </p:sp>
      <p:sp>
        <p:nvSpPr>
          <p:cNvPr id="29" name="Ellipse 28"/>
          <p:cNvSpPr/>
          <p:nvPr/>
        </p:nvSpPr>
        <p:spPr>
          <a:xfrm>
            <a:off x="4572000" y="3069048"/>
            <a:ext cx="792000" cy="792000"/>
          </a:xfrm>
          <a:prstGeom prst="ellipse">
            <a:avLst/>
          </a:prstGeom>
          <a:solidFill>
            <a:srgbClr val="009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err="1">
                <a:latin typeface="Calisto MT" panose="02040603050505030304" pitchFamily="18" charset="0"/>
              </a:rPr>
              <a:t>Kultur-politik</a:t>
            </a:r>
            <a:endParaRPr lang="da-DK" sz="800" dirty="0">
              <a:latin typeface="Calisto MT" panose="02040603050505030304" pitchFamily="18" charset="0"/>
            </a:endParaRPr>
          </a:p>
        </p:txBody>
      </p:sp>
      <p:sp>
        <p:nvSpPr>
          <p:cNvPr id="30" name="Ellipse 29"/>
          <p:cNvSpPr/>
          <p:nvPr/>
        </p:nvSpPr>
        <p:spPr>
          <a:xfrm>
            <a:off x="6300192" y="3069048"/>
            <a:ext cx="792000" cy="792000"/>
          </a:xfrm>
          <a:prstGeom prst="ellipse">
            <a:avLst/>
          </a:prstGeom>
          <a:solidFill>
            <a:srgbClr val="009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latin typeface="Calisto MT" panose="02040603050505030304" pitchFamily="18" charset="0"/>
              </a:rPr>
              <a:t>Arkitektur</a:t>
            </a:r>
            <a:endParaRPr lang="da-DK" sz="800" dirty="0">
              <a:latin typeface="Calisto MT" panose="02040603050505030304" pitchFamily="18" charset="0"/>
            </a:endParaRPr>
          </a:p>
        </p:txBody>
      </p:sp>
      <p:sp>
        <p:nvSpPr>
          <p:cNvPr id="31" name="Ellipse 30"/>
          <p:cNvSpPr/>
          <p:nvPr/>
        </p:nvSpPr>
        <p:spPr>
          <a:xfrm>
            <a:off x="5436184" y="3069048"/>
            <a:ext cx="792000" cy="792000"/>
          </a:xfrm>
          <a:prstGeom prst="ellipse">
            <a:avLst/>
          </a:prstGeom>
          <a:solidFill>
            <a:srgbClr val="009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err="1" smtClean="0">
                <a:latin typeface="Calisto MT" panose="02040603050505030304" pitchFamily="18" charset="0"/>
              </a:rPr>
              <a:t>Detail-handel</a:t>
            </a:r>
            <a:endParaRPr lang="da-DK" sz="800" dirty="0">
              <a:latin typeface="Calisto MT" panose="02040603050505030304" pitchFamily="18" charset="0"/>
            </a:endParaRPr>
          </a:p>
        </p:txBody>
      </p:sp>
      <p:sp>
        <p:nvSpPr>
          <p:cNvPr id="32" name="Ellipse 31"/>
          <p:cNvSpPr/>
          <p:nvPr/>
        </p:nvSpPr>
        <p:spPr>
          <a:xfrm>
            <a:off x="7177266" y="3069048"/>
            <a:ext cx="792000" cy="792000"/>
          </a:xfrm>
          <a:prstGeom prst="ellipse">
            <a:avLst/>
          </a:prstGeom>
          <a:solidFill>
            <a:srgbClr val="009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latin typeface="Calisto MT" panose="02040603050505030304" pitchFamily="18" charset="0"/>
              </a:rPr>
              <a:t>Boligsocial indsats</a:t>
            </a:r>
            <a:endParaRPr lang="da-DK" sz="800" dirty="0">
              <a:latin typeface="Calisto MT" panose="02040603050505030304" pitchFamily="18" charset="0"/>
            </a:endParaRPr>
          </a:p>
        </p:txBody>
      </p:sp>
      <p:cxnSp>
        <p:nvCxnSpPr>
          <p:cNvPr id="33" name="Lige forbindelse 32"/>
          <p:cNvCxnSpPr>
            <a:stCxn id="22" idx="2"/>
            <a:endCxn id="44" idx="0"/>
          </p:cNvCxnSpPr>
          <p:nvPr/>
        </p:nvCxnSpPr>
        <p:spPr>
          <a:xfrm flipH="1">
            <a:off x="4103992" y="2459272"/>
            <a:ext cx="1602761" cy="6097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Lige forbindelse 33"/>
          <p:cNvCxnSpPr>
            <a:stCxn id="46" idx="0"/>
            <a:endCxn id="18" idx="2"/>
          </p:cNvCxnSpPr>
          <p:nvPr/>
        </p:nvCxnSpPr>
        <p:spPr>
          <a:xfrm flipV="1">
            <a:off x="1511616" y="2460034"/>
            <a:ext cx="63187" cy="6090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Lige forbindelse 34"/>
          <p:cNvCxnSpPr>
            <a:stCxn id="22" idx="2"/>
            <a:endCxn id="30" idx="0"/>
          </p:cNvCxnSpPr>
          <p:nvPr/>
        </p:nvCxnSpPr>
        <p:spPr>
          <a:xfrm>
            <a:off x="5706753" y="2459272"/>
            <a:ext cx="989439" cy="6097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3334827" y="5445312"/>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err="1">
                <a:solidFill>
                  <a:schemeClr val="bg1"/>
                </a:solidFill>
                <a:latin typeface="Calisto MT" panose="02040603050505030304" pitchFamily="18" charset="0"/>
              </a:rPr>
              <a:t>Skole-reformen</a:t>
            </a:r>
            <a:r>
              <a:rPr lang="da-DK" sz="800" dirty="0">
                <a:solidFill>
                  <a:schemeClr val="bg1"/>
                </a:solidFill>
                <a:latin typeface="Calisto MT" panose="02040603050505030304" pitchFamily="18" charset="0"/>
              </a:rPr>
              <a:t> i Gentofte</a:t>
            </a:r>
          </a:p>
        </p:txBody>
      </p:sp>
      <p:sp>
        <p:nvSpPr>
          <p:cNvPr id="37" name="Ellipse 36"/>
          <p:cNvSpPr/>
          <p:nvPr/>
        </p:nvSpPr>
        <p:spPr>
          <a:xfrm>
            <a:off x="4996777" y="5445312"/>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latin typeface="Calisto MT" panose="02040603050505030304" pitchFamily="18" charset="0"/>
              </a:rPr>
              <a:t>Bæredygtigt Gentofte</a:t>
            </a:r>
            <a:endParaRPr lang="da-DK" sz="800" dirty="0">
              <a:latin typeface="Calisto MT" panose="02040603050505030304" pitchFamily="18" charset="0"/>
            </a:endParaRPr>
          </a:p>
        </p:txBody>
      </p:sp>
      <p:sp>
        <p:nvSpPr>
          <p:cNvPr id="38" name="Ellipse 37"/>
          <p:cNvSpPr/>
          <p:nvPr/>
        </p:nvSpPr>
        <p:spPr>
          <a:xfrm>
            <a:off x="1259632" y="4508365"/>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solidFill>
                  <a:schemeClr val="bg1"/>
                </a:solidFill>
                <a:latin typeface="Calisto MT" panose="02040603050505030304" pitchFamily="18" charset="0"/>
              </a:rPr>
              <a:t>Forældre-</a:t>
            </a:r>
            <a:r>
              <a:rPr lang="da-DK" sz="800" dirty="0" err="1" smtClean="0">
                <a:solidFill>
                  <a:schemeClr val="bg1"/>
                </a:solidFill>
                <a:latin typeface="Calisto MT" panose="02040603050505030304" pitchFamily="18" charset="0"/>
              </a:rPr>
              <a:t>samarb</a:t>
            </a:r>
            <a:r>
              <a:rPr lang="da-DK" sz="800" dirty="0" smtClean="0">
                <a:solidFill>
                  <a:schemeClr val="bg1"/>
                </a:solidFill>
                <a:latin typeface="Calisto MT" panose="02040603050505030304" pitchFamily="18" charset="0"/>
              </a:rPr>
              <a:t>. for børn i Gentofte</a:t>
            </a:r>
          </a:p>
          <a:p>
            <a:pPr algn="ctr"/>
            <a:r>
              <a:rPr lang="da-DK" sz="800" dirty="0" smtClean="0">
                <a:solidFill>
                  <a:schemeClr val="bg1"/>
                </a:solidFill>
                <a:latin typeface="Calisto MT" panose="02040603050505030304" pitchFamily="18" charset="0"/>
              </a:rPr>
              <a:t>0-6 år</a:t>
            </a:r>
            <a:endParaRPr lang="da-DK" sz="800" dirty="0">
              <a:solidFill>
                <a:schemeClr val="bg1"/>
              </a:solidFill>
              <a:latin typeface="Calisto MT" panose="02040603050505030304" pitchFamily="18" charset="0"/>
            </a:endParaRPr>
          </a:p>
        </p:txBody>
      </p:sp>
      <p:sp>
        <p:nvSpPr>
          <p:cNvPr id="39" name="Ellipse 38"/>
          <p:cNvSpPr/>
          <p:nvPr/>
        </p:nvSpPr>
        <p:spPr>
          <a:xfrm>
            <a:off x="5827751" y="5445312"/>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latin typeface="Calisto MT" panose="02040603050505030304" pitchFamily="18" charset="0"/>
              </a:rPr>
              <a:t>Ny idræts- &amp; bevægelses-politik</a:t>
            </a:r>
            <a:endParaRPr lang="da-DK" sz="800" dirty="0">
              <a:latin typeface="Calisto MT" panose="02040603050505030304" pitchFamily="18" charset="0"/>
            </a:endParaRPr>
          </a:p>
        </p:txBody>
      </p:sp>
      <p:sp>
        <p:nvSpPr>
          <p:cNvPr id="40" name="Ellipse 39"/>
          <p:cNvSpPr/>
          <p:nvPr/>
        </p:nvSpPr>
        <p:spPr>
          <a:xfrm>
            <a:off x="4165802" y="5445312"/>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err="1" smtClean="0">
                <a:solidFill>
                  <a:schemeClr val="bg1"/>
                </a:solidFill>
                <a:latin typeface="Calisto MT" panose="02040603050505030304" pitchFamily="18" charset="0"/>
              </a:rPr>
              <a:t>Erhvervs-politik</a:t>
            </a:r>
            <a:r>
              <a:rPr lang="da-DK" sz="800" dirty="0" smtClean="0">
                <a:solidFill>
                  <a:schemeClr val="bg1"/>
                </a:solidFill>
                <a:latin typeface="Calisto MT" panose="02040603050505030304" pitchFamily="18" charset="0"/>
              </a:rPr>
              <a:t> for Gentofte</a:t>
            </a:r>
          </a:p>
          <a:p>
            <a:pPr algn="ctr"/>
            <a:r>
              <a:rPr lang="da-DK" sz="800" dirty="0" smtClean="0">
                <a:solidFill>
                  <a:schemeClr val="bg1"/>
                </a:solidFill>
                <a:latin typeface="Calisto MT" panose="02040603050505030304" pitchFamily="18" charset="0"/>
              </a:rPr>
              <a:t>Kommune</a:t>
            </a:r>
            <a:endParaRPr lang="da-DK" sz="800" dirty="0">
              <a:solidFill>
                <a:schemeClr val="bg1"/>
              </a:solidFill>
              <a:latin typeface="Calisto MT" panose="02040603050505030304" pitchFamily="18" charset="0"/>
            </a:endParaRPr>
          </a:p>
        </p:txBody>
      </p:sp>
      <p:sp>
        <p:nvSpPr>
          <p:cNvPr id="41" name="Ellipse 40"/>
          <p:cNvSpPr/>
          <p:nvPr/>
        </p:nvSpPr>
        <p:spPr>
          <a:xfrm>
            <a:off x="6255836" y="4508365"/>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solidFill>
                  <a:schemeClr val="bg1"/>
                </a:solidFill>
                <a:latin typeface="Calisto MT" panose="02040603050505030304" pitchFamily="18" charset="0"/>
              </a:rPr>
              <a:t>Sundhed i Gentofte</a:t>
            </a:r>
          </a:p>
          <a:p>
            <a:pPr algn="ctr"/>
            <a:r>
              <a:rPr lang="da-DK" sz="800" dirty="0" smtClean="0">
                <a:solidFill>
                  <a:schemeClr val="bg1"/>
                </a:solidFill>
                <a:latin typeface="Calisto MT" panose="02040603050505030304" pitchFamily="18" charset="0"/>
              </a:rPr>
              <a:t>Borgerrettet behandl.</a:t>
            </a:r>
            <a:endParaRPr lang="da-DK" sz="800" dirty="0">
              <a:solidFill>
                <a:schemeClr val="bg1"/>
              </a:solidFill>
              <a:latin typeface="Calisto MT" panose="02040603050505030304" pitchFamily="18" charset="0"/>
            </a:endParaRPr>
          </a:p>
        </p:txBody>
      </p:sp>
      <p:sp>
        <p:nvSpPr>
          <p:cNvPr id="42" name="Ellipse 41"/>
          <p:cNvSpPr/>
          <p:nvPr/>
        </p:nvSpPr>
        <p:spPr>
          <a:xfrm>
            <a:off x="7089410" y="4511647"/>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solidFill>
                  <a:schemeClr val="bg1"/>
                </a:solidFill>
                <a:latin typeface="Calisto MT" panose="02040603050505030304" pitchFamily="18" charset="0"/>
              </a:rPr>
              <a:t>Special-under-visning på </a:t>
            </a:r>
            <a:r>
              <a:rPr lang="da-DK" sz="800" dirty="0" err="1" smtClean="0">
                <a:solidFill>
                  <a:schemeClr val="bg1"/>
                </a:solidFill>
                <a:latin typeface="Calisto MT" panose="02040603050505030304" pitchFamily="18" charset="0"/>
              </a:rPr>
              <a:t>skole-området</a:t>
            </a:r>
            <a:endParaRPr lang="da-DK" sz="800" dirty="0">
              <a:solidFill>
                <a:schemeClr val="bg1"/>
              </a:solidFill>
              <a:latin typeface="Calisto MT" panose="02040603050505030304" pitchFamily="18" charset="0"/>
            </a:endParaRPr>
          </a:p>
        </p:txBody>
      </p:sp>
      <p:sp>
        <p:nvSpPr>
          <p:cNvPr id="43" name="Ellipse 42"/>
          <p:cNvSpPr/>
          <p:nvPr/>
        </p:nvSpPr>
        <p:spPr>
          <a:xfrm>
            <a:off x="6650125" y="5430487"/>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err="1" smtClean="0">
                <a:solidFill>
                  <a:schemeClr val="bg1"/>
                </a:solidFill>
                <a:latin typeface="Calisto MT" panose="02040603050505030304" pitchFamily="18" charset="0"/>
              </a:rPr>
              <a:t>Anbring-elser</a:t>
            </a:r>
            <a:endParaRPr lang="da-DK" sz="800" dirty="0">
              <a:solidFill>
                <a:schemeClr val="bg1"/>
              </a:solidFill>
              <a:latin typeface="Calisto MT" panose="02040603050505030304" pitchFamily="18" charset="0"/>
            </a:endParaRPr>
          </a:p>
        </p:txBody>
      </p:sp>
      <p:sp>
        <p:nvSpPr>
          <p:cNvPr id="44" name="Ellipse 43"/>
          <p:cNvSpPr/>
          <p:nvPr/>
        </p:nvSpPr>
        <p:spPr>
          <a:xfrm>
            <a:off x="3707992" y="3069048"/>
            <a:ext cx="792000" cy="792000"/>
          </a:xfrm>
          <a:prstGeom prst="ellipse">
            <a:avLst/>
          </a:prstGeom>
          <a:solidFill>
            <a:srgbClr val="009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latin typeface="Calisto MT" panose="02040603050505030304" pitchFamily="18" charset="0"/>
              </a:rPr>
              <a:t>En ny udskoling</a:t>
            </a:r>
          </a:p>
          <a:p>
            <a:pPr algn="ctr"/>
            <a:r>
              <a:rPr lang="da-DK" sz="800" dirty="0" smtClean="0">
                <a:latin typeface="Calisto MT" panose="02040603050505030304" pitchFamily="18" charset="0"/>
              </a:rPr>
              <a:t>MIT - Campus</a:t>
            </a:r>
            <a:endParaRPr lang="da-DK" sz="800" dirty="0">
              <a:latin typeface="Calisto MT" panose="02040603050505030304" pitchFamily="18" charset="0"/>
            </a:endParaRPr>
          </a:p>
        </p:txBody>
      </p:sp>
      <p:sp>
        <p:nvSpPr>
          <p:cNvPr id="45" name="Ellipse 44"/>
          <p:cNvSpPr/>
          <p:nvPr/>
        </p:nvSpPr>
        <p:spPr>
          <a:xfrm>
            <a:off x="1968167" y="3069048"/>
            <a:ext cx="792000" cy="792000"/>
          </a:xfrm>
          <a:prstGeom prst="ellipse">
            <a:avLst/>
          </a:prstGeom>
          <a:solidFill>
            <a:srgbClr val="009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latin typeface="Calisto MT" panose="02040603050505030304" pitchFamily="18" charset="0"/>
              </a:rPr>
              <a:t>Integration -fokus på udskoling, </a:t>
            </a:r>
            <a:r>
              <a:rPr lang="da-DK" sz="800" dirty="0" err="1" smtClean="0">
                <a:latin typeface="Calisto MT" panose="02040603050505030304" pitchFamily="18" charset="0"/>
              </a:rPr>
              <a:t>udd</a:t>
            </a:r>
            <a:r>
              <a:rPr lang="da-DK" sz="800" dirty="0" smtClean="0">
                <a:latin typeface="Calisto MT" panose="02040603050505030304" pitchFamily="18" charset="0"/>
              </a:rPr>
              <a:t>. og </a:t>
            </a:r>
            <a:r>
              <a:rPr lang="da-DK" sz="800" dirty="0" err="1" smtClean="0">
                <a:latin typeface="Calisto MT" panose="02040603050505030304" pitchFamily="18" charset="0"/>
              </a:rPr>
              <a:t>beskæft</a:t>
            </a:r>
            <a:r>
              <a:rPr lang="da-DK" sz="800" dirty="0" smtClean="0">
                <a:latin typeface="Calisto MT" panose="02040603050505030304" pitchFamily="18" charset="0"/>
              </a:rPr>
              <a:t>.</a:t>
            </a:r>
            <a:endParaRPr lang="da-DK" sz="800" dirty="0">
              <a:latin typeface="Calisto MT" panose="02040603050505030304" pitchFamily="18" charset="0"/>
            </a:endParaRPr>
          </a:p>
        </p:txBody>
      </p:sp>
      <p:sp>
        <p:nvSpPr>
          <p:cNvPr id="46" name="Ellipse 45"/>
          <p:cNvSpPr/>
          <p:nvPr/>
        </p:nvSpPr>
        <p:spPr>
          <a:xfrm>
            <a:off x="1115616" y="3069048"/>
            <a:ext cx="792000" cy="792000"/>
          </a:xfrm>
          <a:prstGeom prst="ellipse">
            <a:avLst/>
          </a:prstGeom>
          <a:solidFill>
            <a:srgbClr val="00974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latin typeface="Calisto MT" panose="02040603050505030304" pitchFamily="18" charset="0"/>
              </a:rPr>
              <a:t>Innovation</a:t>
            </a:r>
            <a:endParaRPr lang="da-DK" sz="800" dirty="0">
              <a:latin typeface="Calisto MT" panose="02040603050505030304" pitchFamily="18" charset="0"/>
            </a:endParaRPr>
          </a:p>
        </p:txBody>
      </p:sp>
      <p:sp>
        <p:nvSpPr>
          <p:cNvPr id="47" name="Ellipse 46"/>
          <p:cNvSpPr/>
          <p:nvPr/>
        </p:nvSpPr>
        <p:spPr>
          <a:xfrm>
            <a:off x="2092333" y="4508365"/>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solidFill>
                  <a:schemeClr val="bg1"/>
                </a:solidFill>
                <a:latin typeface="Calisto MT" panose="02040603050505030304" pitchFamily="18" charset="0"/>
              </a:rPr>
              <a:t>Trafik – Sikker i byen</a:t>
            </a:r>
            <a:endParaRPr lang="da-DK" sz="800" dirty="0">
              <a:solidFill>
                <a:schemeClr val="bg1"/>
              </a:solidFill>
              <a:latin typeface="Calisto MT" panose="02040603050505030304" pitchFamily="18" charset="0"/>
            </a:endParaRPr>
          </a:p>
        </p:txBody>
      </p:sp>
      <p:sp>
        <p:nvSpPr>
          <p:cNvPr id="48" name="Ellipse 47"/>
          <p:cNvSpPr/>
          <p:nvPr/>
        </p:nvSpPr>
        <p:spPr>
          <a:xfrm>
            <a:off x="3757735" y="4508365"/>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err="1" smtClean="0">
                <a:solidFill>
                  <a:schemeClr val="bg1"/>
                </a:solidFill>
                <a:latin typeface="Calisto MT" panose="02040603050505030304" pitchFamily="18" charset="0"/>
              </a:rPr>
              <a:t>Værdig-heds</a:t>
            </a:r>
            <a:r>
              <a:rPr lang="da-DK" sz="800" dirty="0" smtClean="0">
                <a:solidFill>
                  <a:schemeClr val="bg1"/>
                </a:solidFill>
                <a:latin typeface="Calisto MT" panose="02040603050505030304" pitchFamily="18" charset="0"/>
              </a:rPr>
              <a:t>-</a:t>
            </a:r>
          </a:p>
          <a:p>
            <a:pPr algn="ctr"/>
            <a:r>
              <a:rPr lang="da-DK" sz="800" dirty="0" smtClean="0">
                <a:solidFill>
                  <a:schemeClr val="bg1"/>
                </a:solidFill>
                <a:latin typeface="Calisto MT" panose="02040603050505030304" pitchFamily="18" charset="0"/>
              </a:rPr>
              <a:t>politik</a:t>
            </a:r>
            <a:endParaRPr lang="da-DK" sz="800" dirty="0">
              <a:solidFill>
                <a:schemeClr val="bg1"/>
              </a:solidFill>
              <a:latin typeface="Calisto MT" panose="02040603050505030304" pitchFamily="18" charset="0"/>
            </a:endParaRPr>
          </a:p>
        </p:txBody>
      </p:sp>
      <p:sp>
        <p:nvSpPr>
          <p:cNvPr id="49" name="Ellipse 48"/>
          <p:cNvSpPr/>
          <p:nvPr/>
        </p:nvSpPr>
        <p:spPr>
          <a:xfrm>
            <a:off x="4590436" y="4508365"/>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solidFill>
                  <a:schemeClr val="bg1"/>
                </a:solidFill>
                <a:latin typeface="Calisto MT" panose="02040603050505030304" pitchFamily="18" charset="0"/>
              </a:rPr>
              <a:t>Børn – kvalitet – struktur på dagtilbuds-</a:t>
            </a:r>
            <a:r>
              <a:rPr lang="da-DK" sz="800" dirty="0" err="1" smtClean="0">
                <a:solidFill>
                  <a:schemeClr val="bg1"/>
                </a:solidFill>
                <a:latin typeface="Calisto MT" panose="02040603050505030304" pitchFamily="18" charset="0"/>
              </a:rPr>
              <a:t>omr</a:t>
            </a:r>
            <a:r>
              <a:rPr lang="da-DK" sz="800" dirty="0" smtClean="0">
                <a:solidFill>
                  <a:schemeClr val="bg1"/>
                </a:solidFill>
                <a:latin typeface="Calisto MT" panose="02040603050505030304" pitchFamily="18" charset="0"/>
              </a:rPr>
              <a:t>.</a:t>
            </a:r>
            <a:endParaRPr lang="da-DK" sz="800" dirty="0">
              <a:solidFill>
                <a:schemeClr val="bg1"/>
              </a:solidFill>
              <a:latin typeface="Calisto MT" panose="02040603050505030304" pitchFamily="18" charset="0"/>
            </a:endParaRPr>
          </a:p>
        </p:txBody>
      </p:sp>
      <p:sp>
        <p:nvSpPr>
          <p:cNvPr id="50" name="Ellipse 49"/>
          <p:cNvSpPr/>
          <p:nvPr/>
        </p:nvSpPr>
        <p:spPr>
          <a:xfrm>
            <a:off x="5423137" y="4508365"/>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solidFill>
                  <a:schemeClr val="bg1"/>
                </a:solidFill>
                <a:latin typeface="Calisto MT" panose="02040603050505030304" pitchFamily="18" charset="0"/>
              </a:rPr>
              <a:t>Strategi for fællesskab for børn og unge</a:t>
            </a:r>
            <a:endParaRPr lang="da-DK" sz="800" dirty="0">
              <a:solidFill>
                <a:schemeClr val="bg1"/>
              </a:solidFill>
              <a:latin typeface="Calisto MT" panose="02040603050505030304" pitchFamily="18" charset="0"/>
            </a:endParaRPr>
          </a:p>
        </p:txBody>
      </p:sp>
      <p:sp>
        <p:nvSpPr>
          <p:cNvPr id="51" name="Ellipse 50"/>
          <p:cNvSpPr/>
          <p:nvPr/>
        </p:nvSpPr>
        <p:spPr>
          <a:xfrm>
            <a:off x="1672877" y="5445312"/>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solidFill>
                  <a:schemeClr val="bg1"/>
                </a:solidFill>
                <a:latin typeface="Calisto MT" panose="02040603050505030304" pitchFamily="18" charset="0"/>
              </a:rPr>
              <a:t>Ungepolitik for Gentofte Kommune</a:t>
            </a:r>
            <a:endParaRPr lang="da-DK" sz="800" dirty="0">
              <a:solidFill>
                <a:schemeClr val="bg1"/>
              </a:solidFill>
              <a:latin typeface="Calisto MT" panose="02040603050505030304" pitchFamily="18" charset="0"/>
            </a:endParaRPr>
          </a:p>
        </p:txBody>
      </p:sp>
      <p:sp>
        <p:nvSpPr>
          <p:cNvPr id="52" name="Ellipse 51"/>
          <p:cNvSpPr/>
          <p:nvPr/>
        </p:nvSpPr>
        <p:spPr>
          <a:xfrm>
            <a:off x="2503852" y="5445312"/>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solidFill>
                  <a:schemeClr val="bg1"/>
                </a:solidFill>
                <a:latin typeface="Calisto MT" panose="02040603050505030304" pitchFamily="18" charset="0"/>
              </a:rPr>
              <a:t>Integration af flygtninge</a:t>
            </a:r>
            <a:endParaRPr lang="da-DK" sz="800" dirty="0">
              <a:solidFill>
                <a:schemeClr val="bg1"/>
              </a:solidFill>
              <a:latin typeface="Calisto MT" panose="02040603050505030304" pitchFamily="18" charset="0"/>
            </a:endParaRPr>
          </a:p>
        </p:txBody>
      </p:sp>
      <p:sp>
        <p:nvSpPr>
          <p:cNvPr id="53" name="Ellipse 52"/>
          <p:cNvSpPr/>
          <p:nvPr/>
        </p:nvSpPr>
        <p:spPr>
          <a:xfrm>
            <a:off x="2925034" y="4508365"/>
            <a:ext cx="792000" cy="792000"/>
          </a:xfrm>
          <a:prstGeom prst="ellipse">
            <a:avLst/>
          </a:prstGeom>
          <a:solidFill>
            <a:srgbClr val="BBB6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800" dirty="0" smtClean="0">
                <a:solidFill>
                  <a:schemeClr val="bg1"/>
                </a:solidFill>
                <a:latin typeface="Calisto MT" panose="02040603050505030304" pitchFamily="18" charset="0"/>
              </a:rPr>
              <a:t>Ny </a:t>
            </a:r>
            <a:r>
              <a:rPr lang="da-DK" sz="800" dirty="0" err="1" smtClean="0">
                <a:solidFill>
                  <a:schemeClr val="bg1"/>
                </a:solidFill>
                <a:latin typeface="Calisto MT" panose="02040603050505030304" pitchFamily="18" charset="0"/>
              </a:rPr>
              <a:t>sundheds-politik</a:t>
            </a:r>
            <a:endParaRPr lang="da-DK" sz="800" dirty="0">
              <a:solidFill>
                <a:schemeClr val="bg1"/>
              </a:solidFill>
              <a:latin typeface="Calisto MT" panose="02040603050505030304" pitchFamily="18" charset="0"/>
            </a:endParaRPr>
          </a:p>
        </p:txBody>
      </p:sp>
      <p:sp>
        <p:nvSpPr>
          <p:cNvPr id="54" name="Tekstfelt 61"/>
          <p:cNvSpPr txBox="1"/>
          <p:nvPr/>
        </p:nvSpPr>
        <p:spPr>
          <a:xfrm>
            <a:off x="3460730" y="4301557"/>
            <a:ext cx="2119382" cy="135555"/>
          </a:xfrm>
          <a:prstGeom prst="rect">
            <a:avLst/>
          </a:prstGeom>
          <a:noFill/>
        </p:spPr>
        <p:txBody>
          <a:bodyPr wrap="square" lIns="0" tIns="0" rIns="0" bIns="0" rtlCol="0">
            <a:noAutofit/>
          </a:bodyPr>
          <a:lstStyle/>
          <a:p>
            <a:pPr algn="ctr"/>
            <a:r>
              <a:rPr lang="da-DK" sz="1000" b="1" i="1" dirty="0" smtClean="0">
                <a:solidFill>
                  <a:srgbClr val="BBB6AD"/>
                </a:solidFill>
                <a:latin typeface="Calisto MT" panose="02040603050505030304" pitchFamily="18" charset="0"/>
              </a:rPr>
              <a:t>AFSLUTTEDE OPGAVEUDVALG</a:t>
            </a:r>
            <a:endParaRPr lang="da-DK" sz="1000" b="1" i="1" dirty="0">
              <a:solidFill>
                <a:srgbClr val="BBB6AD"/>
              </a:solidFill>
              <a:latin typeface="Calisto MT" panose="02040603050505030304" pitchFamily="18" charset="0"/>
            </a:endParaRPr>
          </a:p>
        </p:txBody>
      </p:sp>
      <p:cxnSp>
        <p:nvCxnSpPr>
          <p:cNvPr id="55" name="Lige forbindelse 54"/>
          <p:cNvCxnSpPr>
            <a:stCxn id="18" idx="2"/>
            <a:endCxn id="28" idx="0"/>
          </p:cNvCxnSpPr>
          <p:nvPr/>
        </p:nvCxnSpPr>
        <p:spPr>
          <a:xfrm>
            <a:off x="1574803" y="2460034"/>
            <a:ext cx="1625468" cy="6090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Lige forbindelse 55"/>
          <p:cNvCxnSpPr>
            <a:stCxn id="24" idx="2"/>
            <a:endCxn id="32" idx="0"/>
          </p:cNvCxnSpPr>
          <p:nvPr/>
        </p:nvCxnSpPr>
        <p:spPr>
          <a:xfrm>
            <a:off x="3229929" y="2460034"/>
            <a:ext cx="4343337" cy="6090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Lige forbindelse 56"/>
          <p:cNvCxnSpPr>
            <a:stCxn id="23" idx="2"/>
            <a:endCxn id="32" idx="0"/>
          </p:cNvCxnSpPr>
          <p:nvPr/>
        </p:nvCxnSpPr>
        <p:spPr>
          <a:xfrm>
            <a:off x="6529553" y="2459272"/>
            <a:ext cx="1043713" cy="6097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Lige forbindelse 57"/>
          <p:cNvCxnSpPr>
            <a:stCxn id="21" idx="2"/>
            <a:endCxn id="32" idx="0"/>
          </p:cNvCxnSpPr>
          <p:nvPr/>
        </p:nvCxnSpPr>
        <p:spPr>
          <a:xfrm>
            <a:off x="7355214" y="2453703"/>
            <a:ext cx="218052" cy="6153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Lige forbindelse 58"/>
          <p:cNvCxnSpPr>
            <a:stCxn id="21" idx="2"/>
            <a:endCxn id="31" idx="0"/>
          </p:cNvCxnSpPr>
          <p:nvPr/>
        </p:nvCxnSpPr>
        <p:spPr>
          <a:xfrm flipH="1">
            <a:off x="5832184" y="2453703"/>
            <a:ext cx="1523030" cy="6153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Lige forbindelse 59"/>
          <p:cNvCxnSpPr>
            <a:stCxn id="22" idx="2"/>
            <a:endCxn id="31" idx="0"/>
          </p:cNvCxnSpPr>
          <p:nvPr/>
        </p:nvCxnSpPr>
        <p:spPr>
          <a:xfrm>
            <a:off x="5706753" y="2459272"/>
            <a:ext cx="125431" cy="6097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Tekstfelt 8"/>
          <p:cNvSpPr txBox="1"/>
          <p:nvPr/>
        </p:nvSpPr>
        <p:spPr>
          <a:xfrm>
            <a:off x="4505033" y="1940872"/>
            <a:ext cx="745200" cy="518400"/>
          </a:xfrm>
          <a:prstGeom prst="rect">
            <a:avLst/>
          </a:prstGeom>
          <a:solidFill>
            <a:srgbClr val="E7007E"/>
          </a:solidFill>
          <a:ln w="19050">
            <a:noFill/>
          </a:ln>
        </p:spPr>
        <p:txBody>
          <a:bodyPr wrap="square" lIns="0" rIns="0" rtlCol="0" anchor="ctr">
            <a:noAutofit/>
          </a:bodyPr>
          <a:lstStyle/>
          <a:p>
            <a:pPr algn="ctr"/>
            <a:r>
              <a:rPr lang="da-DK" sz="900" i="1" dirty="0" smtClean="0">
                <a:solidFill>
                  <a:schemeClr val="bg1"/>
                </a:solidFill>
                <a:cs typeface="Times New Roman" panose="02020603050405020304" pitchFamily="18" charset="0"/>
              </a:rPr>
              <a:t>Børn</a:t>
            </a:r>
            <a:endParaRPr lang="da-DK" sz="900" i="1" dirty="0">
              <a:solidFill>
                <a:schemeClr val="bg1"/>
              </a:solidFill>
              <a:cs typeface="Times New Roman" panose="02020603050405020304" pitchFamily="18" charset="0"/>
            </a:endParaRPr>
          </a:p>
        </p:txBody>
      </p:sp>
      <p:sp>
        <p:nvSpPr>
          <p:cNvPr id="62" name="Tekstfelt 39"/>
          <p:cNvSpPr txBox="1"/>
          <p:nvPr/>
        </p:nvSpPr>
        <p:spPr>
          <a:xfrm>
            <a:off x="3546485" y="2726241"/>
            <a:ext cx="1817603" cy="198703"/>
          </a:xfrm>
          <a:prstGeom prst="rect">
            <a:avLst/>
          </a:prstGeom>
          <a:noFill/>
        </p:spPr>
        <p:txBody>
          <a:bodyPr wrap="square" lIns="0" tIns="0" rIns="0" bIns="0" rtlCol="0">
            <a:noAutofit/>
          </a:bodyPr>
          <a:lstStyle/>
          <a:p>
            <a:pPr algn="ctr"/>
            <a:r>
              <a:rPr lang="da-DK" sz="1000" b="1" i="1" dirty="0" smtClean="0">
                <a:solidFill>
                  <a:srgbClr val="009740"/>
                </a:solidFill>
                <a:latin typeface="Calisto MT" panose="02040603050505030304" pitchFamily="18" charset="0"/>
              </a:rPr>
              <a:t>AKTUELLE OPGAVEUDVALG</a:t>
            </a:r>
            <a:endParaRPr lang="da-DK" sz="1000" b="1" i="1" dirty="0">
              <a:solidFill>
                <a:srgbClr val="009740"/>
              </a:solidFill>
              <a:latin typeface="Calisto MT" panose="02040603050505030304" pitchFamily="18" charset="0"/>
            </a:endParaRPr>
          </a:p>
        </p:txBody>
      </p:sp>
      <p:grpSp>
        <p:nvGrpSpPr>
          <p:cNvPr id="63" name="Gruppe 5"/>
          <p:cNvGrpSpPr/>
          <p:nvPr/>
        </p:nvGrpSpPr>
        <p:grpSpPr>
          <a:xfrm>
            <a:off x="7753663" y="206066"/>
            <a:ext cx="1300581" cy="1300581"/>
            <a:chOff x="2845751" y="1582662"/>
            <a:chExt cx="1300581" cy="1300581"/>
          </a:xfrm>
        </p:grpSpPr>
        <p:sp>
          <p:nvSpPr>
            <p:cNvPr id="64" name="Ellipse 63"/>
            <p:cNvSpPr/>
            <p:nvPr/>
          </p:nvSpPr>
          <p:spPr>
            <a:xfrm>
              <a:off x="2845751" y="1582662"/>
              <a:ext cx="1300581" cy="13005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Ellipse 4"/>
            <p:cNvSpPr/>
            <p:nvPr/>
          </p:nvSpPr>
          <p:spPr>
            <a:xfrm>
              <a:off x="3036217" y="1773128"/>
              <a:ext cx="919649" cy="91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solidFill>
                    <a:schemeClr val="tx1">
                      <a:lumMod val="95000"/>
                      <a:lumOff val="5000"/>
                    </a:schemeClr>
                  </a:solidFill>
                </a:rPr>
                <a:t>Politisk </a:t>
              </a:r>
              <a:endParaRPr lang="da-DK" sz="1100" kern="1200" dirty="0">
                <a:solidFill>
                  <a:schemeClr val="tx1">
                    <a:lumMod val="95000"/>
                    <a:lumOff val="5000"/>
                  </a:schemeClr>
                </a:solidFill>
              </a:endParaRPr>
            </a:p>
          </p:txBody>
        </p:sp>
      </p:grpSp>
    </p:spTree>
  </p:cSld>
  <p:clrMapOvr>
    <a:masterClrMapping/>
  </p:clrMapOvr>
</p:sld>
</file>

<file path=ppt/theme/theme1.xml><?xml version="1.0" encoding="utf-8"?>
<a:theme xmlns:a="http://schemas.openxmlformats.org/drawingml/2006/main" name="Gentofte_præsentation">
  <a:themeElements>
    <a:clrScheme name="Leas version til GK-looket">
      <a:dk1>
        <a:srgbClr val="000000"/>
      </a:dk1>
      <a:lt1>
        <a:srgbClr val="FFFFFF"/>
      </a:lt1>
      <a:dk2>
        <a:srgbClr val="FFFFFF"/>
      </a:dk2>
      <a:lt2>
        <a:srgbClr val="000000"/>
      </a:lt2>
      <a:accent1>
        <a:srgbClr val="B5E3C7"/>
      </a:accent1>
      <a:accent2>
        <a:srgbClr val="BAC753"/>
      </a:accent2>
      <a:accent3>
        <a:srgbClr val="45B580"/>
      </a:accent3>
      <a:accent4>
        <a:srgbClr val="D98982"/>
      </a:accent4>
      <a:accent5>
        <a:srgbClr val="D4CC20"/>
      </a:accent5>
      <a:accent6>
        <a:srgbClr val="2D2D8A"/>
      </a:accent6>
      <a:hlink>
        <a:srgbClr val="009999"/>
      </a:hlink>
      <a:folHlink>
        <a:srgbClr val="99CC00"/>
      </a:folHlink>
    </a:clrScheme>
    <a:fontScheme name="Gentofte_præsentation">
      <a:majorFont>
        <a:latin typeface="Arial Narrow"/>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4CC20"/>
        </a:solidFill>
        <a:ln>
          <a:noFill/>
        </a:ln>
      </a:spPr>
      <a:bodyPr rtlCol="0" anchor="ctr"/>
      <a:lstStyle>
        <a:defPPr algn="ctr">
          <a:defRPr sz="12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Gentofte_præ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tofte_præ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tofte_præ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tofte_præ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tofte_præ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tofte_præ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tofte_præ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tofte_præ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tofte_præ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tofte_præ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tofte_præ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tofte_præ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illedfrise">
  <a:themeElements>
    <a:clrScheme name="Leas version til GK-looket">
      <a:dk1>
        <a:srgbClr val="000000"/>
      </a:dk1>
      <a:lt1>
        <a:srgbClr val="FFFFFF"/>
      </a:lt1>
      <a:dk2>
        <a:srgbClr val="FFFFFF"/>
      </a:dk2>
      <a:lt2>
        <a:srgbClr val="000000"/>
      </a:lt2>
      <a:accent1>
        <a:srgbClr val="B5E3C7"/>
      </a:accent1>
      <a:accent2>
        <a:srgbClr val="BAC753"/>
      </a:accent2>
      <a:accent3>
        <a:srgbClr val="45B580"/>
      </a:accent3>
      <a:accent4>
        <a:srgbClr val="D98982"/>
      </a:accent4>
      <a:accent5>
        <a:srgbClr val="D4CC20"/>
      </a:accent5>
      <a:accent6>
        <a:srgbClr val="2D2D8A"/>
      </a:accent6>
      <a:hlink>
        <a:srgbClr val="009999"/>
      </a:hlink>
      <a:folHlink>
        <a:srgbClr val="99CC00"/>
      </a:folHlink>
    </a:clrScheme>
    <a:fontScheme name="Billedfrise">
      <a:majorFont>
        <a:latin typeface="Arial Narrow"/>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lledfri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lledfri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lledfri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lledfri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lledfri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lledfri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ledfri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lledfri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lledfri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lledfri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lledfri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lledfri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LongProp xmlns="" name="CaptiaHistorik"><![CDATA[Captia sagsnr: 043019-2008
Captia dokumentnr: 1360817
Oprindelse: CAP, Captia
Oprettet af: NLLN, Naja Lytzen Lassen
Oprettet den: 27.11.2008
Sidst ændret af: NLLN, Naja Lytzen Lassen
Sidst ændret den: 30.04.2009
Rolle: 
Aktnr: 0
Livscyklus: 
-----------
Status: Udkast (åbent); Afsender: NLLN, Naja Lytzen Lassen; Modtager: ,  ; Instruktion: ; Starttidspunkt: 27-11-2008 13:57:49; Sluttidspunkt: 01-01-0001 00:00:00
Status: Fordeling; Afsender: ; Modtager: ; Instruktion: Start på fordeling af dokument; Starttidspunkt: 27-11-2008 13:57:49; Sluttidspunkt: 01-01-0001 00:00:00
Status: Redigeret; Afsender: NLLN, Naja Lytzen Lassen; Modtager: ,  ; Instruktion: ; Starttidspunkt: 27-11-2008 15:47:31; Sluttidspunkt: 27-11-2008 15:47:46]]></LongProp>
</LongProperties>
</file>

<file path=customXml/item2.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B91D29410C701E49B87ECBF0FC74D2DA" ma:contentTypeVersion="2" ma:contentTypeDescription="GetOrganized dokument" ma:contentTypeScope="" ma:versionID="d361d3b784da2d457194b5deb6295322">
  <xsd:schema xmlns:xsd="http://www.w3.org/2001/XMLSchema" xmlns:xs="http://www.w3.org/2001/XMLSchema" xmlns:p="http://schemas.microsoft.com/office/2006/metadata/properties" xmlns:ns1="http://schemas.microsoft.com/sharepoint/v3" xmlns:ns2="BC6824C5-17CC-49A8-A727-BF9CFC8B00DB" xmlns:ns3="bc6824c5-17cc-49a8-a727-bf9cfc8b00db" targetNamespace="http://schemas.microsoft.com/office/2006/metadata/properties" ma:root="true" ma:fieldsID="0fdfec55573353e14ef5c3abe54a46b0" ns1:_="" ns2:_="" ns3:_="">
    <xsd:import namespace="http://schemas.microsoft.com/sharepoint/v3"/>
    <xsd:import namespace="BC6824C5-17CC-49A8-A727-BF9CFC8B00DB"/>
    <xsd:import namespace="bc6824c5-17cc-49a8-a727-bf9cfc8b00db"/>
    <xsd:element name="properties">
      <xsd:complexType>
        <xsd:sequence>
          <xsd:element name="documentManagement">
            <xsd:complexType>
              <xsd:all>
                <xsd:element ref="ns2:Korrespondance" minOccurs="0"/>
                <xsd:element ref="ns2:Modtagere" minOccurs="0"/>
                <xsd:element ref="ns2:Dato" minOccurs="0"/>
                <xsd:element ref="ns2:Prioritet" minOccurs="0"/>
                <xsd:element ref="ns2:Afsender" minOccurs="0"/>
                <xsd:element ref="ns2:Preview"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1:CCMConversation" minOccurs="0"/>
                <xsd:element ref="ns2:Classification" minOccurs="0"/>
                <xsd:element ref="ns3:CCMMultipleTransferTransaction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TemplateID" ma:index="23" nillable="true" ma:displayName="CCMTemplateID" ma:decimals="0" ma:default="0" ma:hidden="true" ma:internalName="CCMTemplateID" ma:readOnly="true">
      <xsd:simpleType>
        <xsd:restriction base="dms:Number"/>
      </xsd:simpleType>
    </xsd:element>
    <xsd:element name="CCMSystemID" ma:index="24" nillable="true" ma:displayName="CCMSystemID" ma:hidden="true" ma:internalName="CCMSystemID" ma:readOnly="true">
      <xsd:simpleType>
        <xsd:restriction base="dms:Text"/>
      </xsd:simpleType>
    </xsd:element>
    <xsd:element name="WasEncrypted" ma:index="25" nillable="true" ma:displayName="Krypteret" ma:default="False" ma:internalName="WasEncrypted" ma:readOnly="true">
      <xsd:simpleType>
        <xsd:restriction base="dms:Boolean"/>
      </xsd:simpleType>
    </xsd:element>
    <xsd:element name="WasSigned" ma:index="26" nillable="true" ma:displayName="Signeret" ma:default="False" ma:internalName="WasSigned" ma:readOnly="true">
      <xsd:simpleType>
        <xsd:restriction base="dms:Boolean"/>
      </xsd:simpleType>
    </xsd:element>
    <xsd:element name="MailHasAttachments" ma:index="27" nillable="true" ma:displayName="E-mail har vedhæftede filer" ma:default="False" ma:internalName="MailHasAttachments" ma:readOnly="true">
      <xsd:simpleType>
        <xsd:restriction base="dms:Boolean"/>
      </xsd:simpleType>
    </xsd:element>
    <xsd:element name="CCMConversation" ma:index="28" nillable="true" ma:displayName="Samtale" ma:internalName="CCMConvers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6824C5-17CC-49A8-A727-BF9CFC8B00DB" elementFormDefault="qualified">
    <xsd:import namespace="http://schemas.microsoft.com/office/2006/documentManagement/types"/>
    <xsd:import namespace="http://schemas.microsoft.com/office/infopath/2007/PartnerControls"/>
    <xsd:element name="Korrespondance" ma:index="2" nillable="true" ma:displayName="Korrespondance" ma:default="Intern" ma:format="Dropdown" ma:internalName="Korrespondance">
      <xsd:simpleType>
        <xsd:restriction base="dms:Choice">
          <xsd:enumeration value="Intern"/>
          <xsd:enumeration value="Indgående"/>
          <xsd:enumeration value="Udgående"/>
        </xsd:restriction>
      </xsd:simpleType>
    </xsd:element>
    <xsd:element name="Modtagere" ma:index="3" nillable="true" ma:displayName="Modtagere" ma:internalName="Modtagere">
      <xsd:simpleType>
        <xsd:restriction base="dms:Text">
          <xsd:maxLength value="255"/>
        </xsd:restriction>
      </xsd:simpleType>
    </xsd:element>
    <xsd:element name="Dato" ma:index="4" nillable="true" ma:displayName="Dato" ma:default="[today]" ma:format="DateTime" ma:internalName="Dato">
      <xsd:simpleType>
        <xsd:restriction base="dms:DateTime"/>
      </xsd:simpleType>
    </xsd:element>
    <xsd:element name="Prioritet" ma:index="5" nillable="true" ma:displayName="Prioritet" ma:default="Normal" ma:format="Dropdown" ma:internalName="Prioritet">
      <xsd:simpleType>
        <xsd:restriction base="dms:Choice">
          <xsd:enumeration value="Høj"/>
          <xsd:enumeration value="Normal"/>
          <xsd:enumeration value="Lav"/>
        </xsd:restriction>
      </xsd:simpleType>
    </xsd:element>
    <xsd:element name="Afsender" ma:index="6" nillable="true" ma:displayName="Afsender" ma:internalName="Afsender">
      <xsd:simpleType>
        <xsd:restriction base="dms:Text">
          <xsd:maxLength value="255"/>
        </xsd:restriction>
      </xsd:simpleType>
    </xsd:element>
    <xsd:element name="Preview" ma:index="7" nillable="true" ma:displayName="Preview" ma:description="The Ontolica Preview column displays a preview of the first page of the document. Click the icon to open a preview of the full document." ma:internalName="Preview">
      <xsd:simpleType>
        <xsd:restriction base="dms:Unknown"/>
      </xsd:simpleType>
    </xsd:element>
    <xsd:element name="Classification" ma:index="29" nillable="true" ma:displayName="Klassifikation" ma:hidden="true" ma:internalName="Classification">
      <xsd:simpleType>
        <xsd:restriction base="dms:Choice">
          <xsd:enumeration value="Offentlig"/>
          <xsd:enumeration value="Intern"/>
          <xsd:enumeration value="Fortrolig"/>
        </xsd:restriction>
      </xsd:simpleType>
    </xsd:element>
  </xsd:schema>
  <xsd:schema xmlns:xsd="http://www.w3.org/2001/XMLSchema" xmlns:xs="http://www.w3.org/2001/XMLSchema" xmlns:dms="http://schemas.microsoft.com/office/2006/documentManagement/types" xmlns:pc="http://schemas.microsoft.com/office/infopath/2007/PartnerControls" targetNamespace="bc6824c5-17cc-49a8-a727-bf9cfc8b00db" elementFormDefault="qualified">
    <xsd:import namespace="http://schemas.microsoft.com/office/2006/documentManagement/types"/>
    <xsd:import namespace="http://schemas.microsoft.com/office/infopath/2007/PartnerControls"/>
    <xsd:element name="CCMMultipleTransferTransactionID" ma:index="32" nillable="true" ma:displayName="CCMMultipleTransferTransactionID" ma:hidden="true" ma:internalName="CCMMultipleTransferTransactionID">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LocalAttachment xmlns="http://schemas.microsoft.com/sharepoint/v3">false</LocalAttachment>
    <Finalized xmlns="http://schemas.microsoft.com/sharepoint/v3">false</Finalized>
    <CCMSystemID xmlns="http://schemas.microsoft.com/sharepoint/v3">194d9032-8a43-4f5e-9edd-cac5db8e7f57</CCMSystemID>
    <DocID xmlns="http://schemas.microsoft.com/sharepoint/v3">2244689</DocID>
    <RegistrationDate xmlns="http://schemas.microsoft.com/sharepoint/v3" xsi:nil="true"/>
    <CaseRecordNumber xmlns="http://schemas.microsoft.com/sharepoint/v3">0</CaseRecordNumber>
    <CaseID xmlns="http://schemas.microsoft.com/sharepoint/v3">SAM-2016-00170</CaseID>
    <CCMTemplateID xmlns="http://schemas.microsoft.com/sharepoint/v3">0</CCMTemplateID>
    <Related xmlns="http://schemas.microsoft.com/sharepoint/v3">false</Related>
    <CCMConversation xmlns="http://schemas.microsoft.com/sharepoint/v3">14092016, oplæg Samskabt Politik netværket 01D20A8C459191B537E974FF497C93127F1DFE9CC0EE</CCMConversation>
    <Korrespondance xmlns="BC6824C5-17CC-49A8-A727-BF9CFC8B00DB">Indgående</Korrespondance>
    <Dato xmlns="BC6824C5-17CC-49A8-A727-BF9CFC8B00DB">2016-09-14T05:43:00+00:00</Dato>
    <Classification xmlns="BC6824C5-17CC-49A8-A727-BF9CFC8B00DB" xsi:nil="true"/>
    <Preview xmlns="BC6824C5-17CC-49A8-A727-BF9CFC8B00DB" xsi:nil="true"/>
    <Afsender xmlns="BC6824C5-17CC-49A8-A727-BF9CFC8B00DB" xsi:nil="true"/>
    <Modtagere xmlns="BC6824C5-17CC-49A8-A727-BF9CFC8B00DB" xsi:nil="true"/>
    <Prioritet xmlns="BC6824C5-17CC-49A8-A727-BF9CFC8B00DB">Normal</Prioritet>
    <CCMMultipleTransferTransactionID xmlns="bc6824c5-17cc-49a8-a727-bf9cfc8b00db"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3602B0-9C3D-46FE-BA56-8C5D762C9864}">
  <ds:schemaRefs>
    <ds:schemaRef ds:uri="http://schemas.microsoft.com/office/2006/metadata/longProperties"/>
  </ds:schemaRefs>
</ds:datastoreItem>
</file>

<file path=customXml/itemProps2.xml><?xml version="1.0" encoding="utf-8"?>
<ds:datastoreItem xmlns:ds="http://schemas.openxmlformats.org/officeDocument/2006/customXml" ds:itemID="{DCC8B082-C5A9-4FBA-99A6-8353A68030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C6824C5-17CC-49A8-A727-BF9CFC8B00DB"/>
    <ds:schemaRef ds:uri="bc6824c5-17cc-49a8-a727-bf9cfc8b00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3BFA26-15AB-4BEF-B4B0-F1F05098DFE2}">
  <ds:schemaRefs>
    <ds:schemaRef ds:uri="http://schemas.microsoft.com/office/2006/metadata/properties"/>
    <ds:schemaRef ds:uri="http://schemas.microsoft.com/sharepoint/v3"/>
    <ds:schemaRef ds:uri="BC6824C5-17CC-49A8-A727-BF9CFC8B00DB"/>
    <ds:schemaRef ds:uri="bc6824c5-17cc-49a8-a727-bf9cfc8b00db"/>
  </ds:schemaRefs>
</ds:datastoreItem>
</file>

<file path=customXml/itemProps4.xml><?xml version="1.0" encoding="utf-8"?>
<ds:datastoreItem xmlns:ds="http://schemas.openxmlformats.org/officeDocument/2006/customXml" ds:itemID="{9B301EF8-7D00-4687-8F47-59F799228E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Gentofte_præsentation</Template>
  <TotalTime>2873</TotalTime>
  <Words>2401</Words>
  <Application>Microsoft Office PowerPoint</Application>
  <PresentationFormat>Skærmshow (4:3)</PresentationFormat>
  <Paragraphs>355</Paragraphs>
  <Slides>15</Slides>
  <Notes>13</Notes>
  <HiddenSlides>0</HiddenSlides>
  <MMClips>0</MMClips>
  <ScaleCrop>false</ScaleCrop>
  <HeadingPairs>
    <vt:vector size="4" baseType="variant">
      <vt:variant>
        <vt:lpstr>Tema</vt:lpstr>
      </vt:variant>
      <vt:variant>
        <vt:i4>2</vt:i4>
      </vt:variant>
      <vt:variant>
        <vt:lpstr>Diastitler</vt:lpstr>
      </vt:variant>
      <vt:variant>
        <vt:i4>15</vt:i4>
      </vt:variant>
    </vt:vector>
  </HeadingPairs>
  <TitlesOfParts>
    <vt:vector size="17" baseType="lpstr">
      <vt:lpstr>Gentofte_præsentation</vt:lpstr>
      <vt:lpstr>Billedfrise</vt:lpstr>
      <vt:lpstr>  Ledelse af en moderne offentlig organisation </vt:lpstr>
      <vt:lpstr>Dias nummer 2</vt:lpstr>
      <vt:lpstr>Dias nummer 3</vt:lpstr>
      <vt:lpstr>Dias nummer 4</vt:lpstr>
      <vt:lpstr>Dias nummer 5</vt:lpstr>
      <vt:lpstr>Dias nummer 6</vt:lpstr>
      <vt:lpstr>Hvordan har vi gjort det?</vt:lpstr>
      <vt:lpstr>Nedsættelse af opgaveudvalg</vt:lpstr>
      <vt:lpstr>Dias nummer 9</vt:lpstr>
      <vt:lpstr>Dias nummer 10</vt:lpstr>
      <vt:lpstr>Dias nummer 11</vt:lpstr>
      <vt:lpstr>Dias nummer 12</vt:lpstr>
      <vt:lpstr>LEDELSE OG STYRING PÅ NYE MÅDER</vt:lpstr>
      <vt:lpstr>VI UDVIKLER GENNEM FORSØG</vt:lpstr>
      <vt:lpstr>Dias nummer 15</vt:lpstr>
    </vt:vector>
  </TitlesOfParts>
  <Company>SP3 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Ledelse i en moderne organisation v FEA 050418</dc:title>
  <dc:creator>Frank E. Andersen (fea)</dc:creator>
  <cp:lastModifiedBy>Mette Svendsen Helmer</cp:lastModifiedBy>
  <cp:revision>357</cp:revision>
  <cp:lastPrinted>2016-09-06T06:44:01Z</cp:lastPrinted>
  <dcterms:created xsi:type="dcterms:W3CDTF">2008-07-23T12:13:40Z</dcterms:created>
  <dcterms:modified xsi:type="dcterms:W3CDTF">2018-04-04T06:35:33Z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th">
    <vt:lpwstr>C:\DOCUME~1\nlln\LOKALE~1\Temp\SJ20081127144719255 [DOK1360817].PPT</vt:lpwstr>
  </property>
  <property fmtid="{D5CDD505-2E9C-101B-9397-08002B2CF9AE}" pid="3" name="title">
    <vt:lpwstr>Gentofte Kommuine diasskabelon</vt:lpwstr>
  </property>
  <property fmtid="{D5CDD505-2E9C-101B-9397-08002B2CF9AE}" pid="4" name="command">
    <vt:lpwstr/>
  </property>
  <property fmtid="{D5CDD505-2E9C-101B-9397-08002B2CF9AE}" pid="5" name="LocalAttachment">
    <vt:lpwstr>0</vt:lpwstr>
  </property>
  <property fmtid="{D5CDD505-2E9C-101B-9397-08002B2CF9AE}" pid="6" name="Related">
    <vt:lpwstr>0</vt:lpwstr>
  </property>
  <property fmtid="{D5CDD505-2E9C-101B-9397-08002B2CF9AE}" pid="7" name="Finalized">
    <vt:lpwstr>0</vt:lpwstr>
  </property>
  <property fmtid="{D5CDD505-2E9C-101B-9397-08002B2CF9AE}" pid="8" name="CaseRecordNumber">
    <vt:lpwstr>0</vt:lpwstr>
  </property>
  <property fmtid="{D5CDD505-2E9C-101B-9397-08002B2CF9AE}" pid="9" name="DocID">
    <vt:lpwstr>89951</vt:lpwstr>
  </property>
  <property fmtid="{D5CDD505-2E9C-101B-9397-08002B2CF9AE}" pid="10" name="Dokumenttype">
    <vt:lpwstr/>
  </property>
  <property fmtid="{D5CDD505-2E9C-101B-9397-08002B2CF9AE}" pid="11" name="CCMSystemID">
    <vt:lpwstr>194d9032-8a43-4f5e-9edd-cac5db8e7f57</vt:lpwstr>
  </property>
  <property fmtid="{D5CDD505-2E9C-101B-9397-08002B2CF9AE}" pid="12" name="RegistrationDate">
    <vt:lpwstr/>
  </property>
  <property fmtid="{D5CDD505-2E9C-101B-9397-08002B2CF9AE}" pid="13" name="CaseID">
    <vt:lpwstr>EMN-2015-01577</vt:lpwstr>
  </property>
  <property fmtid="{D5CDD505-2E9C-101B-9397-08002B2CF9AE}" pid="14" name="ContentTypeId">
    <vt:lpwstr>0x010100AC085CFC53BC46CEA2EADE194AD9D48200B91D29410C701E49B87ECBF0FC74D2DA</vt:lpwstr>
  </property>
  <property fmtid="{D5CDD505-2E9C-101B-9397-08002B2CF9AE}" pid="15" name="CCMSystem">
    <vt:lpwstr> </vt:lpwstr>
  </property>
  <property fmtid="{D5CDD505-2E9C-101B-9397-08002B2CF9AE}" pid="16" name="CCMEventContext">
    <vt:lpwstr>7a08b0d1-3677-45f1-baee-2a45a9a840ee</vt:lpwstr>
  </property>
  <property fmtid="{D5CDD505-2E9C-101B-9397-08002B2CF9AE}" pid="17" name="CCMVisualId">
    <vt:lpwstr>SAM-2016-00170</vt:lpwstr>
  </property>
  <property fmtid="{D5CDD505-2E9C-101B-9397-08002B2CF9AE}" pid="18" name="CCMIsEmailAttachment">
    <vt:i4>1</vt:i4>
  </property>
  <property fmtid="{D5CDD505-2E9C-101B-9397-08002B2CF9AE}" pid="19" name="CCMOneDriveID">
    <vt:lpwstr/>
  </property>
  <property fmtid="{D5CDD505-2E9C-101B-9397-08002B2CF9AE}" pid="20" name="CCMOneDriveOwnerID">
    <vt:lpwstr/>
  </property>
  <property fmtid="{D5CDD505-2E9C-101B-9397-08002B2CF9AE}" pid="21" name="CCMOneDriveItemID">
    <vt:lpwstr/>
  </property>
  <property fmtid="{D5CDD505-2E9C-101B-9397-08002B2CF9AE}" pid="22" name="CCMIsSharedOnOneDrive">
    <vt:bool>false</vt:bool>
  </property>
  <property fmtid="{D5CDD505-2E9C-101B-9397-08002B2CF9AE}" pid="23" name="xd_ProgID">
    <vt:lpwstr/>
  </property>
  <property fmtid="{D5CDD505-2E9C-101B-9397-08002B2CF9AE}" pid="24" name="_SourceUrl">
    <vt:lpwstr/>
  </property>
  <property fmtid="{D5CDD505-2E9C-101B-9397-08002B2CF9AE}" pid="25" name="TemplateUrl">
    <vt:lpwstr/>
  </property>
</Properties>
</file>