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444" r:id="rId2"/>
    <p:sldId id="741" r:id="rId3"/>
    <p:sldId id="608" r:id="rId4"/>
    <p:sldId id="742" r:id="rId5"/>
    <p:sldId id="743" r:id="rId6"/>
    <p:sldId id="744" r:id="rId7"/>
    <p:sldId id="745" r:id="rId8"/>
    <p:sldId id="746" r:id="rId9"/>
    <p:sldId id="747" r:id="rId10"/>
    <p:sldId id="748" r:id="rId11"/>
    <p:sldId id="757" r:id="rId12"/>
    <p:sldId id="758" r:id="rId13"/>
    <p:sldId id="724" r:id="rId14"/>
    <p:sldId id="755" r:id="rId15"/>
    <p:sldId id="763" r:id="rId16"/>
    <p:sldId id="689" r:id="rId17"/>
    <p:sldId id="726" r:id="rId18"/>
    <p:sldId id="764" r:id="rId19"/>
    <p:sldId id="765" r:id="rId20"/>
    <p:sldId id="749" r:id="rId21"/>
    <p:sldId id="750" r:id="rId22"/>
    <p:sldId id="751" r:id="rId23"/>
    <p:sldId id="752" r:id="rId24"/>
    <p:sldId id="762" r:id="rId25"/>
    <p:sldId id="698" r:id="rId26"/>
    <p:sldId id="699" r:id="rId27"/>
    <p:sldId id="700" r:id="rId28"/>
    <p:sldId id="759" r:id="rId29"/>
    <p:sldId id="766" r:id="rId30"/>
    <p:sldId id="756" r:id="rId31"/>
    <p:sldId id="711" r:id="rId32"/>
    <p:sldId id="722" r:id="rId33"/>
    <p:sldId id="712" r:id="rId34"/>
    <p:sldId id="702" r:id="rId35"/>
    <p:sldId id="706" r:id="rId36"/>
    <p:sldId id="707" r:id="rId37"/>
    <p:sldId id="708" r:id="rId38"/>
    <p:sldId id="709" r:id="rId39"/>
    <p:sldId id="705" r:id="rId40"/>
    <p:sldId id="768" r:id="rId41"/>
    <p:sldId id="713" r:id="rId42"/>
    <p:sldId id="573" r:id="rId43"/>
    <p:sldId id="731" r:id="rId44"/>
    <p:sldId id="577" r:id="rId45"/>
    <p:sldId id="767" r:id="rId46"/>
    <p:sldId id="654" r:id="rId47"/>
    <p:sldId id="769" r:id="rId48"/>
    <p:sldId id="664" r:id="rId49"/>
    <p:sldId id="643" r:id="rId50"/>
    <p:sldId id="739" r:id="rId51"/>
    <p:sldId id="740" r:id="rId52"/>
    <p:sldId id="723" r:id="rId53"/>
    <p:sldId id="663" r:id="rId54"/>
    <p:sldId id="678" r:id="rId55"/>
    <p:sldId id="679" r:id="rId56"/>
    <p:sldId id="760" r:id="rId57"/>
    <p:sldId id="761" r:id="rId58"/>
  </p:sldIdLst>
  <p:sldSz cx="9144000" cy="6858000" type="screen4x3"/>
  <p:notesSz cx="6888163" cy="100203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E72537"/>
    <a:srgbClr val="FFCC00"/>
    <a:srgbClr val="006600"/>
    <a:srgbClr val="FFFF00"/>
    <a:srgbClr val="DFC841"/>
    <a:srgbClr val="CD6D53"/>
    <a:srgbClr val="19F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629" autoAdjust="0"/>
  </p:normalViewPr>
  <p:slideViewPr>
    <p:cSldViewPr snapToGrid="0">
      <p:cViewPr varScale="1">
        <p:scale>
          <a:sx n="73" d="100"/>
          <a:sy n="73" d="100"/>
        </p:scale>
        <p:origin x="-9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72" y="96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9.5610607636309616E-2"/>
          <c:y val="0.15203084956726337"/>
          <c:w val="0.86979819739513697"/>
          <c:h val="0.752049674290311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'plus anbragte'!$A$11</c:f>
              <c:strCache>
                <c:ptCount val="1"/>
                <c:pt idx="0">
                  <c:v>Andel som ikke har gennemført grundskolen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2D-4298-88F4-934399BE4A8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2D-4298-88F4-934399BE4A8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2D-4298-88F4-934399BE4A8E}"/>
              </c:ext>
            </c:extLst>
          </c:dPt>
          <c:dLbls>
            <c:delete val="1"/>
          </c:dLbls>
          <c:cat>
            <c:strRef>
              <c:f>'plus anbragte'!$B$9:$E$10</c:f>
              <c:strCache>
                <c:ptCount val="4"/>
                <c:pt idx="0">
                  <c:v>Ordblindhed/ talblindhed</c:v>
                </c:pt>
                <c:pt idx="1">
                  <c:v>ADHD</c:v>
                </c:pt>
                <c:pt idx="2">
                  <c:v>Autisme</c:v>
                </c:pt>
                <c:pt idx="3">
                  <c:v>Anbragte</c:v>
                </c:pt>
              </c:strCache>
            </c:strRef>
          </c:cat>
          <c:val>
            <c:numRef>
              <c:f>'plus anbragte'!$B$11:$E$11</c:f>
              <c:numCache>
                <c:formatCode>0%</c:formatCode>
                <c:ptCount val="4"/>
                <c:pt idx="0">
                  <c:v>0.21</c:v>
                </c:pt>
                <c:pt idx="1">
                  <c:v>0.31</c:v>
                </c:pt>
                <c:pt idx="2">
                  <c:v>0.33</c:v>
                </c:pt>
                <c:pt idx="3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82D-4298-88F4-934399BE4A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2492544"/>
        <c:axId val="182498432"/>
      </c:barChart>
      <c:catAx>
        <c:axId val="18249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82498432"/>
        <c:crosses val="autoZero"/>
        <c:auto val="1"/>
        <c:lblAlgn val="ctr"/>
        <c:lblOffset val="100"/>
        <c:noMultiLvlLbl val="0"/>
      </c:catAx>
      <c:valAx>
        <c:axId val="18249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8249254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da-DK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4BF73-3B88-4E8B-9569-CC88B06EB295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a-DK"/>
        </a:p>
      </dgm:t>
    </dgm:pt>
    <dgm:pt modelId="{A6BACCDF-EC88-4C07-91B1-33538B1BD5C2}">
      <dgm:prSet phldrT="[Tekst]" custT="1"/>
      <dgm:spPr>
        <a:xfrm>
          <a:off x="3914069" y="1264090"/>
          <a:ext cx="1430452" cy="1430452"/>
        </a:xfr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Ringe social mobilitet</a:t>
          </a:r>
        </a:p>
        <a:p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(kun mønster-brydere)</a:t>
          </a:r>
        </a:p>
      </dgm:t>
    </dgm:pt>
    <dgm:pt modelId="{DB31CE56-4E4C-4742-8E47-2D4F147EEADB}" type="parTrans" cxnId="{ED43569C-C9EB-40E1-9E36-80F8A7D27359}">
      <dgm:prSet/>
      <dgm:spPr/>
      <dgm:t>
        <a:bodyPr/>
        <a:lstStyle/>
        <a:p>
          <a:endParaRPr lang="da-DK" sz="1200">
            <a:solidFill>
              <a:schemeClr val="accent2"/>
            </a:solidFill>
          </a:endParaRPr>
        </a:p>
      </dgm:t>
    </dgm:pt>
    <dgm:pt modelId="{33397D1A-C310-47A5-A412-74B85A61B1B5}" type="sibTrans" cxnId="{ED43569C-C9EB-40E1-9E36-80F8A7D27359}">
      <dgm:prSet custT="1"/>
      <dgm:spPr>
        <a:xfrm rot="6480000">
          <a:off x="4110815" y="2748873"/>
          <a:ext cx="380008" cy="482777"/>
        </a:xfrm>
        <a:solidFill>
          <a:schemeClr val="tx1">
            <a:lumMod val="60000"/>
            <a:lumOff val="4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2"/>
            </a:solidFill>
            <a:latin typeface="Calibri" panose="020F0502020204030204"/>
            <a:ea typeface="+mn-ea"/>
            <a:cs typeface="+mn-cs"/>
          </a:endParaRPr>
        </a:p>
      </dgm:t>
    </dgm:pt>
    <dgm:pt modelId="{7D6383BF-182B-4620-8D92-692F6C32A16F}">
      <dgm:prSet phldrT="[Tekst]" custT="1"/>
      <dgm:spPr>
        <a:xfrm>
          <a:off x="3250471" y="3306438"/>
          <a:ext cx="1430452" cy="1430452"/>
        </a:xfr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Ingen/ dårlige </a:t>
          </a:r>
          <a:r>
            <a:rPr lang="da-DK" sz="1200" dirty="0" err="1">
              <a:solidFill>
                <a:schemeClr val="accent2"/>
              </a:solidFill>
              <a:latin typeface="+mn-lt"/>
              <a:ea typeface="+mn-ea"/>
              <a:cs typeface="+mn-cs"/>
            </a:rPr>
            <a:t>fremtids-udsigter</a:t>
          </a:r>
          <a:endParaRPr lang="da-DK" sz="1200" dirty="0">
            <a:solidFill>
              <a:schemeClr val="accent2"/>
            </a:solidFill>
            <a:latin typeface="+mn-lt"/>
            <a:ea typeface="+mn-ea"/>
            <a:cs typeface="+mn-cs"/>
          </a:endParaRPr>
        </a:p>
      </dgm:t>
    </dgm:pt>
    <dgm:pt modelId="{BEFA586E-511C-4A31-8B6C-50DA17346E27}" type="parTrans" cxnId="{0AB54BF6-62C4-4D14-A044-837FDE3CA19E}">
      <dgm:prSet/>
      <dgm:spPr/>
      <dgm:t>
        <a:bodyPr/>
        <a:lstStyle/>
        <a:p>
          <a:endParaRPr lang="da-DK" sz="1200">
            <a:solidFill>
              <a:schemeClr val="accent2"/>
            </a:solidFill>
          </a:endParaRPr>
        </a:p>
      </dgm:t>
    </dgm:pt>
    <dgm:pt modelId="{0A97F9EC-067B-438F-ACA2-C91982E7AC89}" type="sibTrans" cxnId="{0AB54BF6-62C4-4D14-A044-837FDE3CA19E}">
      <dgm:prSet custT="1"/>
      <dgm:spPr>
        <a:xfrm rot="10800000">
          <a:off x="2712722" y="3780275"/>
          <a:ext cx="380008" cy="482777"/>
        </a:xfrm>
        <a:solidFill>
          <a:schemeClr val="tx1">
            <a:lumMod val="60000"/>
            <a:lumOff val="4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2"/>
            </a:solidFill>
            <a:latin typeface="Calibri" panose="020F0502020204030204"/>
            <a:ea typeface="+mn-ea"/>
            <a:cs typeface="+mn-cs"/>
          </a:endParaRPr>
        </a:p>
      </dgm:t>
    </dgm:pt>
    <dgm:pt modelId="{3E9669D1-5923-451C-A4A9-05F0B2A76FD5}">
      <dgm:prSet phldrT="[Tekst]" custT="1"/>
      <dgm:spPr>
        <a:xfrm>
          <a:off x="1103020" y="3306438"/>
          <a:ext cx="1430452" cy="1430452"/>
        </a:xfr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Social usikkerhed (selv-beskyttelse og uro)</a:t>
          </a:r>
        </a:p>
      </dgm:t>
    </dgm:pt>
    <dgm:pt modelId="{A268055A-0824-467F-A19F-6A3DB5E743F6}" type="parTrans" cxnId="{67226BFB-92A2-41CB-923B-528E140F24BB}">
      <dgm:prSet/>
      <dgm:spPr/>
      <dgm:t>
        <a:bodyPr/>
        <a:lstStyle/>
        <a:p>
          <a:endParaRPr lang="da-DK" sz="1200">
            <a:solidFill>
              <a:schemeClr val="accent2"/>
            </a:solidFill>
          </a:endParaRPr>
        </a:p>
      </dgm:t>
    </dgm:pt>
    <dgm:pt modelId="{708DF852-CB93-42B5-997C-047FDB5189B6}" type="sibTrans" cxnId="{67226BFB-92A2-41CB-923B-528E140F24BB}">
      <dgm:prSet custT="1"/>
      <dgm:spPr>
        <a:xfrm rot="15120000">
          <a:off x="1299766" y="2769330"/>
          <a:ext cx="380008" cy="482777"/>
        </a:xfrm>
        <a:solidFill>
          <a:schemeClr val="tx1">
            <a:lumMod val="60000"/>
            <a:lumOff val="4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2"/>
            </a:solidFill>
            <a:latin typeface="Calibri" panose="020F0502020204030204"/>
            <a:ea typeface="+mn-ea"/>
            <a:cs typeface="+mn-cs"/>
          </a:endParaRPr>
        </a:p>
      </dgm:t>
    </dgm:pt>
    <dgm:pt modelId="{50D6195B-0CC9-4FF5-A9A6-D139D2727C7C}">
      <dgm:prSet phldrT="[Tekst]" custT="1"/>
      <dgm:spPr>
        <a:xfrm>
          <a:off x="439421" y="1264090"/>
          <a:ext cx="1430452" cy="1430452"/>
        </a:xfr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Belastning af </a:t>
          </a:r>
          <a:r>
            <a:rPr lang="da-DK" sz="1200" dirty="0" err="1">
              <a:solidFill>
                <a:schemeClr val="accent2"/>
              </a:solidFill>
              <a:latin typeface="+mn-lt"/>
              <a:ea typeface="+mn-ea"/>
              <a:cs typeface="+mn-cs"/>
            </a:rPr>
            <a:t>samfunds-økonomien</a:t>
          </a:r>
          <a:endParaRPr lang="da-DK" sz="1200" dirty="0">
            <a:solidFill>
              <a:schemeClr val="accent2"/>
            </a:solidFill>
            <a:latin typeface="+mn-lt"/>
            <a:ea typeface="+mn-ea"/>
            <a:cs typeface="+mn-cs"/>
          </a:endParaRPr>
        </a:p>
      </dgm:t>
    </dgm:pt>
    <dgm:pt modelId="{78945E60-88C3-434A-95F9-1F96E27301DC}" type="parTrans" cxnId="{1A61F44F-D8E4-4BA3-9F79-0DE6C3089B99}">
      <dgm:prSet/>
      <dgm:spPr/>
      <dgm:t>
        <a:bodyPr/>
        <a:lstStyle/>
        <a:p>
          <a:endParaRPr lang="da-DK" sz="1200">
            <a:solidFill>
              <a:schemeClr val="accent2"/>
            </a:solidFill>
          </a:endParaRPr>
        </a:p>
      </dgm:t>
    </dgm:pt>
    <dgm:pt modelId="{88973FEA-0A3F-49F4-8358-F9CD454A2A7E}" type="sibTrans" cxnId="{1A61F44F-D8E4-4BA3-9F79-0DE6C3089B99}">
      <dgm:prSet custT="1"/>
      <dgm:spPr>
        <a:xfrm rot="19440000">
          <a:off x="1824604" y="1113130"/>
          <a:ext cx="380008" cy="482777"/>
        </a:xfrm>
        <a:solidFill>
          <a:schemeClr val="tx1">
            <a:lumMod val="60000"/>
            <a:lumOff val="4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2"/>
            </a:solidFill>
            <a:latin typeface="Calibri" panose="020F0502020204030204"/>
            <a:ea typeface="+mn-ea"/>
            <a:cs typeface="+mn-cs"/>
          </a:endParaRPr>
        </a:p>
      </dgm:t>
    </dgm:pt>
    <dgm:pt modelId="{49659F33-0D1C-4AC9-BA59-E90CB56FAB77}">
      <dgm:prSet phldrT="[Tekst]" custT="1"/>
      <dgm:spPr>
        <a:xfrm>
          <a:off x="2176745" y="1850"/>
          <a:ext cx="1430452" cy="1430452"/>
        </a:xfr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Dårlig social indsats</a:t>
          </a:r>
        </a:p>
        <a:p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(= </a:t>
          </a:r>
          <a:r>
            <a:rPr lang="da-DK" sz="1200" dirty="0" err="1">
              <a:solidFill>
                <a:schemeClr val="accent2"/>
              </a:solidFill>
              <a:latin typeface="+mn-lt"/>
              <a:ea typeface="+mn-ea"/>
              <a:cs typeface="+mn-cs"/>
            </a:rPr>
            <a:t>mgl</a:t>
          </a:r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. effekt)</a:t>
          </a:r>
        </a:p>
      </dgm:t>
    </dgm:pt>
    <dgm:pt modelId="{C19CDA9D-8D61-4280-90BB-58A6C9F77F4B}" type="parTrans" cxnId="{B297987E-BA4C-4535-8F77-9EDE046D72CB}">
      <dgm:prSet/>
      <dgm:spPr/>
      <dgm:t>
        <a:bodyPr/>
        <a:lstStyle/>
        <a:p>
          <a:endParaRPr lang="da-DK" sz="1200">
            <a:solidFill>
              <a:schemeClr val="accent2"/>
            </a:solidFill>
          </a:endParaRPr>
        </a:p>
      </dgm:t>
    </dgm:pt>
    <dgm:pt modelId="{7A5F322F-F047-4D01-B768-6F4331574291}" type="sibTrans" cxnId="{B297987E-BA4C-4535-8F77-9EDE046D72CB}">
      <dgm:prSet custT="1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endParaRPr lang="da-DK" sz="1200">
            <a:solidFill>
              <a:schemeClr val="accent2"/>
            </a:solidFill>
          </a:endParaRPr>
        </a:p>
      </dgm:t>
    </dgm:pt>
    <dgm:pt modelId="{AB901937-3644-4C28-9D1F-3CA3CDA50A15}">
      <dgm:prSet phldrT="[Tekst]" custT="1"/>
      <dgm:spPr>
        <a:xfrm>
          <a:off x="2176745" y="1850"/>
          <a:ext cx="1430452" cy="1430452"/>
        </a:xfr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Krav om yderligere besparelser</a:t>
          </a:r>
        </a:p>
      </dgm:t>
    </dgm:pt>
    <dgm:pt modelId="{8D0C7114-DAAB-4C6F-BED3-862A3F8910B0}" type="parTrans" cxnId="{577361DB-1196-43EB-9A12-16A0F899D13F}">
      <dgm:prSet/>
      <dgm:spPr/>
      <dgm:t>
        <a:bodyPr/>
        <a:lstStyle/>
        <a:p>
          <a:endParaRPr lang="da-DK" sz="1200"/>
        </a:p>
      </dgm:t>
    </dgm:pt>
    <dgm:pt modelId="{C955A1C7-971E-4CDB-9C36-CC983321D678}" type="sibTrans" cxnId="{577361DB-1196-43EB-9A12-16A0F899D13F}">
      <dgm:prSet custT="1"/>
      <dgm:spPr/>
      <dgm:t>
        <a:bodyPr/>
        <a:lstStyle/>
        <a:p>
          <a:endParaRPr lang="da-DK" sz="1200"/>
        </a:p>
      </dgm:t>
    </dgm:pt>
    <dgm:pt modelId="{7E2943FF-C9EA-42F1-A8F0-71425E4671AC}" type="pres">
      <dgm:prSet presAssocID="{83C4BF73-3B88-4E8B-9569-CC88B06EB29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55B68BCC-4D9A-4DD4-A736-76055327FD88}" type="pres">
      <dgm:prSet presAssocID="{A6BACCDF-EC88-4C07-91B1-33538B1BD5C2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5F0D8F25-2055-4FB0-B804-8E89CF645880}" type="pres">
      <dgm:prSet presAssocID="{33397D1A-C310-47A5-A412-74B85A61B1B5}" presName="sib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7A401FD0-4A58-46C9-BB69-F1A8FA8F673D}" type="pres">
      <dgm:prSet presAssocID="{33397D1A-C310-47A5-A412-74B85A61B1B5}" presName="connectorText" presStyleLbl="sibTrans2D1" presStyleIdx="0" presStyleCnt="6"/>
      <dgm:spPr/>
      <dgm:t>
        <a:bodyPr/>
        <a:lstStyle/>
        <a:p>
          <a:endParaRPr lang="da-DK"/>
        </a:p>
      </dgm:t>
    </dgm:pt>
    <dgm:pt modelId="{977B80F5-6B79-468F-B893-6E25F4FBD089}" type="pres">
      <dgm:prSet presAssocID="{7D6383BF-182B-4620-8D92-692F6C32A16F}" presName="node" presStyleLbl="node1" presStyleIdx="1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DD53E0D4-7231-4FAC-A1CA-8DBA66D5EBF8}" type="pres">
      <dgm:prSet presAssocID="{0A97F9EC-067B-438F-ACA2-C91982E7AC89}" presName="sib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6E460B62-095E-4688-8479-A9DF779CA576}" type="pres">
      <dgm:prSet presAssocID="{0A97F9EC-067B-438F-ACA2-C91982E7AC89}" presName="connectorText" presStyleLbl="sibTrans2D1" presStyleIdx="1" presStyleCnt="6"/>
      <dgm:spPr/>
      <dgm:t>
        <a:bodyPr/>
        <a:lstStyle/>
        <a:p>
          <a:endParaRPr lang="da-DK"/>
        </a:p>
      </dgm:t>
    </dgm:pt>
    <dgm:pt modelId="{FBB84007-C7AE-493B-9A7A-E6A503A03648}" type="pres">
      <dgm:prSet presAssocID="{3E9669D1-5923-451C-A4A9-05F0B2A76FD5}" presName="node" presStyleLbl="node1" presStyleIdx="2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67318B47-1FE3-4757-B710-50D12AD7C9C7}" type="pres">
      <dgm:prSet presAssocID="{708DF852-CB93-42B5-997C-047FDB5189B6}" presName="sib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4B66BEDD-8040-4694-AF4A-31D509583FCE}" type="pres">
      <dgm:prSet presAssocID="{708DF852-CB93-42B5-997C-047FDB5189B6}" presName="connectorText" presStyleLbl="sibTrans2D1" presStyleIdx="2" presStyleCnt="6"/>
      <dgm:spPr/>
      <dgm:t>
        <a:bodyPr/>
        <a:lstStyle/>
        <a:p>
          <a:endParaRPr lang="da-DK"/>
        </a:p>
      </dgm:t>
    </dgm:pt>
    <dgm:pt modelId="{154ED4A5-2D13-49BE-B537-D30DFF3F5743}" type="pres">
      <dgm:prSet presAssocID="{50D6195B-0CC9-4FF5-A9A6-D139D2727C7C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98379A1E-B3E3-4114-9583-2E1AC521EC3D}" type="pres">
      <dgm:prSet presAssocID="{88973FEA-0A3F-49F4-8358-F9CD454A2A7E}" presName="sib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F09CDDD5-69EB-44FF-997B-1134DE9C7141}" type="pres">
      <dgm:prSet presAssocID="{88973FEA-0A3F-49F4-8358-F9CD454A2A7E}" presName="connectorText" presStyleLbl="sibTrans2D1" presStyleIdx="3" presStyleCnt="6"/>
      <dgm:spPr/>
      <dgm:t>
        <a:bodyPr/>
        <a:lstStyle/>
        <a:p>
          <a:endParaRPr lang="da-DK"/>
        </a:p>
      </dgm:t>
    </dgm:pt>
    <dgm:pt modelId="{E3FC3F39-C8D5-44F2-8EFE-E59DE0CB00DA}" type="pres">
      <dgm:prSet presAssocID="{AB901937-3644-4C28-9D1F-3CA3CDA50A1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0EC3017-1CA4-4058-B279-FEFEA0CE1552}" type="pres">
      <dgm:prSet presAssocID="{C955A1C7-971E-4CDB-9C36-CC983321D678}" presName="sibTrans" presStyleLbl="sibTrans2D1" presStyleIdx="4" presStyleCnt="6"/>
      <dgm:spPr/>
      <dgm:t>
        <a:bodyPr/>
        <a:lstStyle/>
        <a:p>
          <a:endParaRPr lang="da-DK"/>
        </a:p>
      </dgm:t>
    </dgm:pt>
    <dgm:pt modelId="{417966D4-DA95-45ED-8B45-5EE157C35A37}" type="pres">
      <dgm:prSet presAssocID="{C955A1C7-971E-4CDB-9C36-CC983321D678}" presName="connectorText" presStyleLbl="sibTrans2D1" presStyleIdx="4" presStyleCnt="6"/>
      <dgm:spPr/>
      <dgm:t>
        <a:bodyPr/>
        <a:lstStyle/>
        <a:p>
          <a:endParaRPr lang="da-DK"/>
        </a:p>
      </dgm:t>
    </dgm:pt>
    <dgm:pt modelId="{6383EBAF-FB76-478F-BFB7-782C298E87DF}" type="pres">
      <dgm:prSet presAssocID="{49659F33-0D1C-4AC9-BA59-E90CB56FAB77}" presName="node" presStyleLbl="node1" presStyleIdx="5" presStyleCnt="6" custRadScaleRad="9960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AD968A72-868E-4ED4-B7EF-404151B70C2B}" type="pres">
      <dgm:prSet presAssocID="{7A5F322F-F047-4D01-B768-6F4331574291}" presName="sibTrans" presStyleLbl="sibTrans2D1" presStyleIdx="5" presStyleCnt="6"/>
      <dgm:spPr/>
      <dgm:t>
        <a:bodyPr/>
        <a:lstStyle/>
        <a:p>
          <a:endParaRPr lang="da-DK"/>
        </a:p>
      </dgm:t>
    </dgm:pt>
    <dgm:pt modelId="{8C446525-1098-45D7-BC99-65216904D014}" type="pres">
      <dgm:prSet presAssocID="{7A5F322F-F047-4D01-B768-6F4331574291}" presName="connectorText" presStyleLbl="sibTrans2D1" presStyleIdx="5" presStyleCnt="6"/>
      <dgm:spPr/>
      <dgm:t>
        <a:bodyPr/>
        <a:lstStyle/>
        <a:p>
          <a:endParaRPr lang="da-DK"/>
        </a:p>
      </dgm:t>
    </dgm:pt>
  </dgm:ptLst>
  <dgm:cxnLst>
    <dgm:cxn modelId="{36CAF8CE-8362-4246-9548-391D0AAD25DE}" type="presOf" srcId="{49659F33-0D1C-4AC9-BA59-E90CB56FAB77}" destId="{6383EBAF-FB76-478F-BFB7-782C298E87DF}" srcOrd="0" destOrd="0" presId="urn:microsoft.com/office/officeart/2005/8/layout/cycle2"/>
    <dgm:cxn modelId="{55CF19A1-DB35-491B-B673-D622787CAB5E}" type="presOf" srcId="{83C4BF73-3B88-4E8B-9569-CC88B06EB295}" destId="{7E2943FF-C9EA-42F1-A8F0-71425E4671AC}" srcOrd="0" destOrd="0" presId="urn:microsoft.com/office/officeart/2005/8/layout/cycle2"/>
    <dgm:cxn modelId="{577361DB-1196-43EB-9A12-16A0F899D13F}" srcId="{83C4BF73-3B88-4E8B-9569-CC88B06EB295}" destId="{AB901937-3644-4C28-9D1F-3CA3CDA50A15}" srcOrd="4" destOrd="0" parTransId="{8D0C7114-DAAB-4C6F-BED3-862A3F8910B0}" sibTransId="{C955A1C7-971E-4CDB-9C36-CC983321D678}"/>
    <dgm:cxn modelId="{A2741A1F-1029-4877-9AFA-031A5A28B315}" type="presOf" srcId="{88973FEA-0A3F-49F4-8358-F9CD454A2A7E}" destId="{98379A1E-B3E3-4114-9583-2E1AC521EC3D}" srcOrd="0" destOrd="0" presId="urn:microsoft.com/office/officeart/2005/8/layout/cycle2"/>
    <dgm:cxn modelId="{0AB54BF6-62C4-4D14-A044-837FDE3CA19E}" srcId="{83C4BF73-3B88-4E8B-9569-CC88B06EB295}" destId="{7D6383BF-182B-4620-8D92-692F6C32A16F}" srcOrd="1" destOrd="0" parTransId="{BEFA586E-511C-4A31-8B6C-50DA17346E27}" sibTransId="{0A97F9EC-067B-438F-ACA2-C91982E7AC89}"/>
    <dgm:cxn modelId="{6248ABA0-6908-4397-B472-B0BC6EAE9BCD}" type="presOf" srcId="{33397D1A-C310-47A5-A412-74B85A61B1B5}" destId="{7A401FD0-4A58-46C9-BB69-F1A8FA8F673D}" srcOrd="1" destOrd="0" presId="urn:microsoft.com/office/officeart/2005/8/layout/cycle2"/>
    <dgm:cxn modelId="{76B8527F-1590-452B-A0BB-C863CFECE036}" type="presOf" srcId="{A6BACCDF-EC88-4C07-91B1-33538B1BD5C2}" destId="{55B68BCC-4D9A-4DD4-A736-76055327FD88}" srcOrd="0" destOrd="0" presId="urn:microsoft.com/office/officeart/2005/8/layout/cycle2"/>
    <dgm:cxn modelId="{77360A51-89B6-4178-A2A2-2E6073F6FFEB}" type="presOf" srcId="{C955A1C7-971E-4CDB-9C36-CC983321D678}" destId="{50EC3017-1CA4-4058-B279-FEFEA0CE1552}" srcOrd="0" destOrd="0" presId="urn:microsoft.com/office/officeart/2005/8/layout/cycle2"/>
    <dgm:cxn modelId="{59558DC3-B278-4F3B-9BB7-8F151B850CC5}" type="presOf" srcId="{7D6383BF-182B-4620-8D92-692F6C32A16F}" destId="{977B80F5-6B79-468F-B893-6E25F4FBD089}" srcOrd="0" destOrd="0" presId="urn:microsoft.com/office/officeart/2005/8/layout/cycle2"/>
    <dgm:cxn modelId="{84D9B5E5-B096-4524-A055-F59A251C30FA}" type="presOf" srcId="{AB901937-3644-4C28-9D1F-3CA3CDA50A15}" destId="{E3FC3F39-C8D5-44F2-8EFE-E59DE0CB00DA}" srcOrd="0" destOrd="0" presId="urn:microsoft.com/office/officeart/2005/8/layout/cycle2"/>
    <dgm:cxn modelId="{357ECDB6-8E52-4877-8818-1948636D196B}" type="presOf" srcId="{0A97F9EC-067B-438F-ACA2-C91982E7AC89}" destId="{DD53E0D4-7231-4FAC-A1CA-8DBA66D5EBF8}" srcOrd="0" destOrd="0" presId="urn:microsoft.com/office/officeart/2005/8/layout/cycle2"/>
    <dgm:cxn modelId="{992109C0-9E97-47C5-8A52-50B35BA8E78E}" type="presOf" srcId="{7A5F322F-F047-4D01-B768-6F4331574291}" destId="{AD968A72-868E-4ED4-B7EF-404151B70C2B}" srcOrd="0" destOrd="0" presId="urn:microsoft.com/office/officeart/2005/8/layout/cycle2"/>
    <dgm:cxn modelId="{1A61F44F-D8E4-4BA3-9F79-0DE6C3089B99}" srcId="{83C4BF73-3B88-4E8B-9569-CC88B06EB295}" destId="{50D6195B-0CC9-4FF5-A9A6-D139D2727C7C}" srcOrd="3" destOrd="0" parTransId="{78945E60-88C3-434A-95F9-1F96E27301DC}" sibTransId="{88973FEA-0A3F-49F4-8358-F9CD454A2A7E}"/>
    <dgm:cxn modelId="{3742F6E4-1430-4B58-93A9-FA5F9738FD97}" type="presOf" srcId="{708DF852-CB93-42B5-997C-047FDB5189B6}" destId="{67318B47-1FE3-4757-B710-50D12AD7C9C7}" srcOrd="0" destOrd="0" presId="urn:microsoft.com/office/officeart/2005/8/layout/cycle2"/>
    <dgm:cxn modelId="{ED43569C-C9EB-40E1-9E36-80F8A7D27359}" srcId="{83C4BF73-3B88-4E8B-9569-CC88B06EB295}" destId="{A6BACCDF-EC88-4C07-91B1-33538B1BD5C2}" srcOrd="0" destOrd="0" parTransId="{DB31CE56-4E4C-4742-8E47-2D4F147EEADB}" sibTransId="{33397D1A-C310-47A5-A412-74B85A61B1B5}"/>
    <dgm:cxn modelId="{B297987E-BA4C-4535-8F77-9EDE046D72CB}" srcId="{83C4BF73-3B88-4E8B-9569-CC88B06EB295}" destId="{49659F33-0D1C-4AC9-BA59-E90CB56FAB77}" srcOrd="5" destOrd="0" parTransId="{C19CDA9D-8D61-4280-90BB-58A6C9F77F4B}" sibTransId="{7A5F322F-F047-4D01-B768-6F4331574291}"/>
    <dgm:cxn modelId="{FA8E2524-EC19-4A93-99A9-FD1E17B072B2}" type="presOf" srcId="{3E9669D1-5923-451C-A4A9-05F0B2A76FD5}" destId="{FBB84007-C7AE-493B-9A7A-E6A503A03648}" srcOrd="0" destOrd="0" presId="urn:microsoft.com/office/officeart/2005/8/layout/cycle2"/>
    <dgm:cxn modelId="{481CDCA6-D0EB-4D8D-86A8-445E527E67FD}" type="presOf" srcId="{33397D1A-C310-47A5-A412-74B85A61B1B5}" destId="{5F0D8F25-2055-4FB0-B804-8E89CF645880}" srcOrd="0" destOrd="0" presId="urn:microsoft.com/office/officeart/2005/8/layout/cycle2"/>
    <dgm:cxn modelId="{73E56776-B326-4CF0-A9E2-CE5CD0A420C3}" type="presOf" srcId="{0A97F9EC-067B-438F-ACA2-C91982E7AC89}" destId="{6E460B62-095E-4688-8479-A9DF779CA576}" srcOrd="1" destOrd="0" presId="urn:microsoft.com/office/officeart/2005/8/layout/cycle2"/>
    <dgm:cxn modelId="{67226BFB-92A2-41CB-923B-528E140F24BB}" srcId="{83C4BF73-3B88-4E8B-9569-CC88B06EB295}" destId="{3E9669D1-5923-451C-A4A9-05F0B2A76FD5}" srcOrd="2" destOrd="0" parTransId="{A268055A-0824-467F-A19F-6A3DB5E743F6}" sibTransId="{708DF852-CB93-42B5-997C-047FDB5189B6}"/>
    <dgm:cxn modelId="{27C5AFA9-4209-42BC-B754-50B53A8DEEA3}" type="presOf" srcId="{7A5F322F-F047-4D01-B768-6F4331574291}" destId="{8C446525-1098-45D7-BC99-65216904D014}" srcOrd="1" destOrd="0" presId="urn:microsoft.com/office/officeart/2005/8/layout/cycle2"/>
    <dgm:cxn modelId="{34561038-B15F-41BE-8D6B-B62EB8AC207F}" type="presOf" srcId="{50D6195B-0CC9-4FF5-A9A6-D139D2727C7C}" destId="{154ED4A5-2D13-49BE-B537-D30DFF3F5743}" srcOrd="0" destOrd="0" presId="urn:microsoft.com/office/officeart/2005/8/layout/cycle2"/>
    <dgm:cxn modelId="{A4FECC0D-F721-46F8-8AD6-65B0F1DD80A6}" type="presOf" srcId="{88973FEA-0A3F-49F4-8358-F9CD454A2A7E}" destId="{F09CDDD5-69EB-44FF-997B-1134DE9C7141}" srcOrd="1" destOrd="0" presId="urn:microsoft.com/office/officeart/2005/8/layout/cycle2"/>
    <dgm:cxn modelId="{C5CE4A7B-6D91-493A-A26B-CBA78BC36C4A}" type="presOf" srcId="{C955A1C7-971E-4CDB-9C36-CC983321D678}" destId="{417966D4-DA95-45ED-8B45-5EE157C35A37}" srcOrd="1" destOrd="0" presId="urn:microsoft.com/office/officeart/2005/8/layout/cycle2"/>
    <dgm:cxn modelId="{F480B5A6-D01A-43CC-BC5D-7C7450E47061}" type="presOf" srcId="{708DF852-CB93-42B5-997C-047FDB5189B6}" destId="{4B66BEDD-8040-4694-AF4A-31D509583FCE}" srcOrd="1" destOrd="0" presId="urn:microsoft.com/office/officeart/2005/8/layout/cycle2"/>
    <dgm:cxn modelId="{07A6B542-4FBD-4C3E-914A-A8BE72A1DF27}" type="presParOf" srcId="{7E2943FF-C9EA-42F1-A8F0-71425E4671AC}" destId="{55B68BCC-4D9A-4DD4-A736-76055327FD88}" srcOrd="0" destOrd="0" presId="urn:microsoft.com/office/officeart/2005/8/layout/cycle2"/>
    <dgm:cxn modelId="{152C72B3-9008-4E7D-84F7-65AB55DC01BD}" type="presParOf" srcId="{7E2943FF-C9EA-42F1-A8F0-71425E4671AC}" destId="{5F0D8F25-2055-4FB0-B804-8E89CF645880}" srcOrd="1" destOrd="0" presId="urn:microsoft.com/office/officeart/2005/8/layout/cycle2"/>
    <dgm:cxn modelId="{67621FB9-7746-480E-8548-7D27BE0316C4}" type="presParOf" srcId="{5F0D8F25-2055-4FB0-B804-8E89CF645880}" destId="{7A401FD0-4A58-46C9-BB69-F1A8FA8F673D}" srcOrd="0" destOrd="0" presId="urn:microsoft.com/office/officeart/2005/8/layout/cycle2"/>
    <dgm:cxn modelId="{2FC7809A-D692-424A-81C7-4355776E9F77}" type="presParOf" srcId="{7E2943FF-C9EA-42F1-A8F0-71425E4671AC}" destId="{977B80F5-6B79-468F-B893-6E25F4FBD089}" srcOrd="2" destOrd="0" presId="urn:microsoft.com/office/officeart/2005/8/layout/cycle2"/>
    <dgm:cxn modelId="{68C4100E-F456-4768-9958-9D2AD30AA62A}" type="presParOf" srcId="{7E2943FF-C9EA-42F1-A8F0-71425E4671AC}" destId="{DD53E0D4-7231-4FAC-A1CA-8DBA66D5EBF8}" srcOrd="3" destOrd="0" presId="urn:microsoft.com/office/officeart/2005/8/layout/cycle2"/>
    <dgm:cxn modelId="{F6170E99-92CC-4571-8555-C070568074B2}" type="presParOf" srcId="{DD53E0D4-7231-4FAC-A1CA-8DBA66D5EBF8}" destId="{6E460B62-095E-4688-8479-A9DF779CA576}" srcOrd="0" destOrd="0" presId="urn:microsoft.com/office/officeart/2005/8/layout/cycle2"/>
    <dgm:cxn modelId="{312EA5C7-5246-4757-A88B-D25D63CB1902}" type="presParOf" srcId="{7E2943FF-C9EA-42F1-A8F0-71425E4671AC}" destId="{FBB84007-C7AE-493B-9A7A-E6A503A03648}" srcOrd="4" destOrd="0" presId="urn:microsoft.com/office/officeart/2005/8/layout/cycle2"/>
    <dgm:cxn modelId="{7CD3B92B-F24D-42B8-9C81-ABDD0A0249FF}" type="presParOf" srcId="{7E2943FF-C9EA-42F1-A8F0-71425E4671AC}" destId="{67318B47-1FE3-4757-B710-50D12AD7C9C7}" srcOrd="5" destOrd="0" presId="urn:microsoft.com/office/officeart/2005/8/layout/cycle2"/>
    <dgm:cxn modelId="{E9674431-3DF4-4367-A81A-97A6CB025135}" type="presParOf" srcId="{67318B47-1FE3-4757-B710-50D12AD7C9C7}" destId="{4B66BEDD-8040-4694-AF4A-31D509583FCE}" srcOrd="0" destOrd="0" presId="urn:microsoft.com/office/officeart/2005/8/layout/cycle2"/>
    <dgm:cxn modelId="{37EB3709-5467-4104-B5BB-9A6625AE7B4F}" type="presParOf" srcId="{7E2943FF-C9EA-42F1-A8F0-71425E4671AC}" destId="{154ED4A5-2D13-49BE-B537-D30DFF3F5743}" srcOrd="6" destOrd="0" presId="urn:microsoft.com/office/officeart/2005/8/layout/cycle2"/>
    <dgm:cxn modelId="{C5F1A77D-C8B8-4A78-89D2-A6187ADE111E}" type="presParOf" srcId="{7E2943FF-C9EA-42F1-A8F0-71425E4671AC}" destId="{98379A1E-B3E3-4114-9583-2E1AC521EC3D}" srcOrd="7" destOrd="0" presId="urn:microsoft.com/office/officeart/2005/8/layout/cycle2"/>
    <dgm:cxn modelId="{B08C2668-545F-4D56-A221-D27488D21248}" type="presParOf" srcId="{98379A1E-B3E3-4114-9583-2E1AC521EC3D}" destId="{F09CDDD5-69EB-44FF-997B-1134DE9C7141}" srcOrd="0" destOrd="0" presId="urn:microsoft.com/office/officeart/2005/8/layout/cycle2"/>
    <dgm:cxn modelId="{2F8FD8E2-00BC-4D85-99B2-ED8363DFBF9F}" type="presParOf" srcId="{7E2943FF-C9EA-42F1-A8F0-71425E4671AC}" destId="{E3FC3F39-C8D5-44F2-8EFE-E59DE0CB00DA}" srcOrd="8" destOrd="0" presId="urn:microsoft.com/office/officeart/2005/8/layout/cycle2"/>
    <dgm:cxn modelId="{4567D89E-33D5-4CFC-8239-4503E2B6B5F2}" type="presParOf" srcId="{7E2943FF-C9EA-42F1-A8F0-71425E4671AC}" destId="{50EC3017-1CA4-4058-B279-FEFEA0CE1552}" srcOrd="9" destOrd="0" presId="urn:microsoft.com/office/officeart/2005/8/layout/cycle2"/>
    <dgm:cxn modelId="{B7D66554-2547-4440-96B5-CFB4897BEDD6}" type="presParOf" srcId="{50EC3017-1CA4-4058-B279-FEFEA0CE1552}" destId="{417966D4-DA95-45ED-8B45-5EE157C35A37}" srcOrd="0" destOrd="0" presId="urn:microsoft.com/office/officeart/2005/8/layout/cycle2"/>
    <dgm:cxn modelId="{2047BD93-BD81-47C0-B1E4-A8735D2DEEBB}" type="presParOf" srcId="{7E2943FF-C9EA-42F1-A8F0-71425E4671AC}" destId="{6383EBAF-FB76-478F-BFB7-782C298E87DF}" srcOrd="10" destOrd="0" presId="urn:microsoft.com/office/officeart/2005/8/layout/cycle2"/>
    <dgm:cxn modelId="{B2638E91-F00C-4DA5-A997-773ABC86CE11}" type="presParOf" srcId="{7E2943FF-C9EA-42F1-A8F0-71425E4671AC}" destId="{AD968A72-868E-4ED4-B7EF-404151B70C2B}" srcOrd="11" destOrd="0" presId="urn:microsoft.com/office/officeart/2005/8/layout/cycle2"/>
    <dgm:cxn modelId="{E2CA2070-DD26-41DD-B2DD-164D1BEC218F}" type="presParOf" srcId="{AD968A72-868E-4ED4-B7EF-404151B70C2B}" destId="{8C446525-1098-45D7-BC99-65216904D014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C4BF73-3B88-4E8B-9569-CC88B06EB295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a-DK"/>
        </a:p>
      </dgm:t>
    </dgm:pt>
    <dgm:pt modelId="{6D95363C-C1C0-4B80-9C6D-1CD2D8B01B03}">
      <dgm:prSet phldrT="[Tekst]" custT="1"/>
      <dgm:spPr>
        <a:xfrm>
          <a:off x="2176745" y="1850"/>
          <a:ext cx="1430452" cy="1430452"/>
        </a:xfr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Krav </a:t>
          </a:r>
          <a:r>
            <a:rPr lang="da-DK" sz="120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om offentlige besparelser </a:t>
          </a:r>
          <a:endParaRPr lang="da-DK" sz="1200" dirty="0">
            <a:solidFill>
              <a:schemeClr val="accent6">
                <a:lumMod val="50000"/>
              </a:schemeClr>
            </a:solidFill>
            <a:latin typeface="+mn-lt"/>
            <a:ea typeface="+mn-ea"/>
            <a:cs typeface="+mn-cs"/>
          </a:endParaRPr>
        </a:p>
      </dgm:t>
    </dgm:pt>
    <dgm:pt modelId="{F7F7FA86-254F-4C80-94E1-53F1DF8E83E1}" type="parTrans" cxnId="{8CABA79C-52DE-40CA-809A-02254716EC5F}">
      <dgm:prSet/>
      <dgm:spPr/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</a:endParaRPr>
        </a:p>
      </dgm:t>
    </dgm:pt>
    <dgm:pt modelId="{A0430271-D968-4AE1-8C78-D907DC05B70C}" type="sibTrans" cxnId="{8CABA79C-52DE-40CA-809A-02254716EC5F}">
      <dgm:prSet custT="1"/>
      <dgm:spPr>
        <a:xfrm rot="2160000">
          <a:off x="3561928" y="1100486"/>
          <a:ext cx="380008" cy="482777"/>
        </a:xfrm>
        <a:solidFill>
          <a:schemeClr val="accent5">
            <a:lumMod val="5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gm:t>
    </dgm:pt>
    <dgm:pt modelId="{A6BACCDF-EC88-4C07-91B1-33538B1BD5C2}">
      <dgm:prSet phldrT="[Tekst]" custT="1"/>
      <dgm:spPr>
        <a:xfrm>
          <a:off x="3914069" y="1264090"/>
          <a:ext cx="1430452" cy="1430452"/>
        </a:xfr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Dårligere velfærds-institutioner</a:t>
          </a:r>
          <a:endParaRPr lang="da-DK" sz="1200" dirty="0">
            <a:solidFill>
              <a:schemeClr val="accent6">
                <a:lumMod val="50000"/>
              </a:schemeClr>
            </a:solidFill>
            <a:latin typeface="+mn-lt"/>
            <a:ea typeface="+mn-ea"/>
            <a:cs typeface="+mn-cs"/>
          </a:endParaRPr>
        </a:p>
      </dgm:t>
    </dgm:pt>
    <dgm:pt modelId="{DB31CE56-4E4C-4742-8E47-2D4F147EEADB}" type="parTrans" cxnId="{ED43569C-C9EB-40E1-9E36-80F8A7D27359}">
      <dgm:prSet/>
      <dgm:spPr/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</a:endParaRPr>
        </a:p>
      </dgm:t>
    </dgm:pt>
    <dgm:pt modelId="{33397D1A-C310-47A5-A412-74B85A61B1B5}" type="sibTrans" cxnId="{ED43569C-C9EB-40E1-9E36-80F8A7D27359}">
      <dgm:prSet custT="1"/>
      <dgm:spPr>
        <a:xfrm rot="6480000">
          <a:off x="4110815" y="2748873"/>
          <a:ext cx="380008" cy="482777"/>
        </a:xfrm>
        <a:solidFill>
          <a:schemeClr val="accent5">
            <a:lumMod val="5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gm:t>
    </dgm:pt>
    <dgm:pt modelId="{7D6383BF-182B-4620-8D92-692F6C32A16F}">
      <dgm:prSet phldrT="[Tekst]" custT="1"/>
      <dgm:spPr>
        <a:xfrm>
          <a:off x="3250471" y="3306438"/>
          <a:ext cx="1430452" cy="1430452"/>
        </a:xfr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Utilfredshed skat ~ service</a:t>
          </a:r>
        </a:p>
      </dgm:t>
    </dgm:pt>
    <dgm:pt modelId="{BEFA586E-511C-4A31-8B6C-50DA17346E27}" type="parTrans" cxnId="{0AB54BF6-62C4-4D14-A044-837FDE3CA19E}">
      <dgm:prSet/>
      <dgm:spPr/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</a:endParaRPr>
        </a:p>
      </dgm:t>
    </dgm:pt>
    <dgm:pt modelId="{0A97F9EC-067B-438F-ACA2-C91982E7AC89}" type="sibTrans" cxnId="{0AB54BF6-62C4-4D14-A044-837FDE3CA19E}">
      <dgm:prSet custT="1"/>
      <dgm:spPr>
        <a:xfrm rot="10800000">
          <a:off x="2712722" y="3780275"/>
          <a:ext cx="380008" cy="482777"/>
        </a:xfrm>
        <a:solidFill>
          <a:schemeClr val="accent5">
            <a:lumMod val="5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gm:t>
    </dgm:pt>
    <dgm:pt modelId="{3E9669D1-5923-451C-A4A9-05F0B2A76FD5}">
      <dgm:prSet phldrT="[Tekst]" custT="1"/>
      <dgm:spPr>
        <a:xfrm>
          <a:off x="1103020" y="3306438"/>
          <a:ext cx="1430452" cy="1430452"/>
        </a:xfr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Krav om private alternativer</a:t>
          </a:r>
        </a:p>
      </dgm:t>
    </dgm:pt>
    <dgm:pt modelId="{A268055A-0824-467F-A19F-6A3DB5E743F6}" type="parTrans" cxnId="{67226BFB-92A2-41CB-923B-528E140F24BB}">
      <dgm:prSet/>
      <dgm:spPr/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</a:endParaRPr>
        </a:p>
      </dgm:t>
    </dgm:pt>
    <dgm:pt modelId="{708DF852-CB93-42B5-997C-047FDB5189B6}" type="sibTrans" cxnId="{67226BFB-92A2-41CB-923B-528E140F24BB}">
      <dgm:prSet custT="1"/>
      <dgm:spPr>
        <a:xfrm rot="15120000">
          <a:off x="1299766" y="2769330"/>
          <a:ext cx="380008" cy="482777"/>
        </a:xfrm>
        <a:solidFill>
          <a:schemeClr val="accent5">
            <a:lumMod val="5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gm:t>
    </dgm:pt>
    <dgm:pt modelId="{50D6195B-0CC9-4FF5-A9A6-D139D2727C7C}">
      <dgm:prSet phldrT="[Tekst]" custT="1"/>
      <dgm:spPr>
        <a:xfrm>
          <a:off x="439421" y="1264090"/>
          <a:ext cx="1430452" cy="1430452"/>
        </a:xfr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a-DK" sz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Krav om mindre skat</a:t>
          </a:r>
        </a:p>
      </dgm:t>
    </dgm:pt>
    <dgm:pt modelId="{78945E60-88C3-434A-95F9-1F96E27301DC}" type="parTrans" cxnId="{1A61F44F-D8E4-4BA3-9F79-0DE6C3089B99}">
      <dgm:prSet/>
      <dgm:spPr/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</a:endParaRPr>
        </a:p>
      </dgm:t>
    </dgm:pt>
    <dgm:pt modelId="{88973FEA-0A3F-49F4-8358-F9CD454A2A7E}" type="sibTrans" cxnId="{1A61F44F-D8E4-4BA3-9F79-0DE6C3089B99}">
      <dgm:prSet custT="1"/>
      <dgm:spPr>
        <a:xfrm rot="19440000">
          <a:off x="1824604" y="1113130"/>
          <a:ext cx="380008" cy="482777"/>
        </a:xfrm>
        <a:solidFill>
          <a:schemeClr val="accent5">
            <a:lumMod val="50000"/>
          </a:schemeClr>
        </a:solidFill>
        <a:ln>
          <a:noFill/>
        </a:ln>
        <a:effectLst/>
      </dgm:spPr>
      <dgm:t>
        <a:bodyPr/>
        <a:lstStyle/>
        <a:p>
          <a:endParaRPr lang="da-DK" sz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gm:t>
    </dgm:pt>
    <dgm:pt modelId="{7E2943FF-C9EA-42F1-A8F0-71425E4671AC}" type="pres">
      <dgm:prSet presAssocID="{83C4BF73-3B88-4E8B-9569-CC88B06EB29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FDEB077C-B777-4112-A5E2-7979CB01AB3D}" type="pres">
      <dgm:prSet presAssocID="{6D95363C-C1C0-4B80-9C6D-1CD2D8B01B03}" presName="node" presStyleLbl="node1" presStyleIdx="0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AAF6F67B-F5D8-400D-89F7-981D6793052F}" type="pres">
      <dgm:prSet presAssocID="{A0430271-D968-4AE1-8C78-D907DC05B70C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0354D2F7-42E6-44EA-9C1A-788348E62272}" type="pres">
      <dgm:prSet presAssocID="{A0430271-D968-4AE1-8C78-D907DC05B70C}" presName="connectorText" presStyleLbl="sibTrans2D1" presStyleIdx="0" presStyleCnt="5"/>
      <dgm:spPr/>
      <dgm:t>
        <a:bodyPr/>
        <a:lstStyle/>
        <a:p>
          <a:endParaRPr lang="da-DK"/>
        </a:p>
      </dgm:t>
    </dgm:pt>
    <dgm:pt modelId="{55B68BCC-4D9A-4DD4-A736-76055327FD88}" type="pres">
      <dgm:prSet presAssocID="{A6BACCDF-EC88-4C07-91B1-33538B1BD5C2}" presName="node" presStyleLbl="node1" presStyleIdx="1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5F0D8F25-2055-4FB0-B804-8E89CF645880}" type="pres">
      <dgm:prSet presAssocID="{33397D1A-C310-47A5-A412-74B85A61B1B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7A401FD0-4A58-46C9-BB69-F1A8FA8F673D}" type="pres">
      <dgm:prSet presAssocID="{33397D1A-C310-47A5-A412-74B85A61B1B5}" presName="connectorText" presStyleLbl="sibTrans2D1" presStyleIdx="1" presStyleCnt="5"/>
      <dgm:spPr/>
      <dgm:t>
        <a:bodyPr/>
        <a:lstStyle/>
        <a:p>
          <a:endParaRPr lang="da-DK"/>
        </a:p>
      </dgm:t>
    </dgm:pt>
    <dgm:pt modelId="{977B80F5-6B79-468F-B893-6E25F4FBD089}" type="pres">
      <dgm:prSet presAssocID="{7D6383BF-182B-4620-8D92-692F6C32A16F}" presName="node" presStyleLbl="node1" presStyleIdx="2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DD53E0D4-7231-4FAC-A1CA-8DBA66D5EBF8}" type="pres">
      <dgm:prSet presAssocID="{0A97F9EC-067B-438F-ACA2-C91982E7AC89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6E460B62-095E-4688-8479-A9DF779CA576}" type="pres">
      <dgm:prSet presAssocID="{0A97F9EC-067B-438F-ACA2-C91982E7AC89}" presName="connectorText" presStyleLbl="sibTrans2D1" presStyleIdx="2" presStyleCnt="5"/>
      <dgm:spPr/>
      <dgm:t>
        <a:bodyPr/>
        <a:lstStyle/>
        <a:p>
          <a:endParaRPr lang="da-DK"/>
        </a:p>
      </dgm:t>
    </dgm:pt>
    <dgm:pt modelId="{FBB84007-C7AE-493B-9A7A-E6A503A03648}" type="pres">
      <dgm:prSet presAssocID="{3E9669D1-5923-451C-A4A9-05F0B2A76FD5}" presName="node" presStyleLbl="node1" presStyleIdx="3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67318B47-1FE3-4757-B710-50D12AD7C9C7}" type="pres">
      <dgm:prSet presAssocID="{708DF852-CB93-42B5-997C-047FDB5189B6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4B66BEDD-8040-4694-AF4A-31D509583FCE}" type="pres">
      <dgm:prSet presAssocID="{708DF852-CB93-42B5-997C-047FDB5189B6}" presName="connectorText" presStyleLbl="sibTrans2D1" presStyleIdx="3" presStyleCnt="5"/>
      <dgm:spPr/>
      <dgm:t>
        <a:bodyPr/>
        <a:lstStyle/>
        <a:p>
          <a:endParaRPr lang="da-DK"/>
        </a:p>
      </dgm:t>
    </dgm:pt>
    <dgm:pt modelId="{154ED4A5-2D13-49BE-B537-D30DFF3F5743}" type="pres">
      <dgm:prSet presAssocID="{50D6195B-0CC9-4FF5-A9A6-D139D2727C7C}" presName="node" presStyleLbl="node1" presStyleIdx="4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98379A1E-B3E3-4114-9583-2E1AC521EC3D}" type="pres">
      <dgm:prSet presAssocID="{88973FEA-0A3F-49F4-8358-F9CD454A2A7E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F09CDDD5-69EB-44FF-997B-1134DE9C7141}" type="pres">
      <dgm:prSet presAssocID="{88973FEA-0A3F-49F4-8358-F9CD454A2A7E}" presName="connectorText" presStyleLbl="sibTrans2D1" presStyleIdx="4" presStyleCnt="5"/>
      <dgm:spPr/>
      <dgm:t>
        <a:bodyPr/>
        <a:lstStyle/>
        <a:p>
          <a:endParaRPr lang="da-DK"/>
        </a:p>
      </dgm:t>
    </dgm:pt>
  </dgm:ptLst>
  <dgm:cxnLst>
    <dgm:cxn modelId="{E4ECA2DD-08DF-43DA-BB28-A9253B34AC86}" type="presOf" srcId="{A0430271-D968-4AE1-8C78-D907DC05B70C}" destId="{0354D2F7-42E6-44EA-9C1A-788348E62272}" srcOrd="1" destOrd="0" presId="urn:microsoft.com/office/officeart/2005/8/layout/cycle2"/>
    <dgm:cxn modelId="{9D679218-4903-4665-BBB5-1D6820C62658}" type="presOf" srcId="{83C4BF73-3B88-4E8B-9569-CC88B06EB295}" destId="{7E2943FF-C9EA-42F1-A8F0-71425E4671AC}" srcOrd="0" destOrd="0" presId="urn:microsoft.com/office/officeart/2005/8/layout/cycle2"/>
    <dgm:cxn modelId="{547C7CAC-0108-4810-93C5-B97BF19997FC}" type="presOf" srcId="{A0430271-D968-4AE1-8C78-D907DC05B70C}" destId="{AAF6F67B-F5D8-400D-89F7-981D6793052F}" srcOrd="0" destOrd="0" presId="urn:microsoft.com/office/officeart/2005/8/layout/cycle2"/>
    <dgm:cxn modelId="{436EC00E-87F7-4DD8-BCA0-6A8555EBCF15}" type="presOf" srcId="{88973FEA-0A3F-49F4-8358-F9CD454A2A7E}" destId="{F09CDDD5-69EB-44FF-997B-1134DE9C7141}" srcOrd="1" destOrd="0" presId="urn:microsoft.com/office/officeart/2005/8/layout/cycle2"/>
    <dgm:cxn modelId="{0AB54BF6-62C4-4D14-A044-837FDE3CA19E}" srcId="{83C4BF73-3B88-4E8B-9569-CC88B06EB295}" destId="{7D6383BF-182B-4620-8D92-692F6C32A16F}" srcOrd="2" destOrd="0" parTransId="{BEFA586E-511C-4A31-8B6C-50DA17346E27}" sibTransId="{0A97F9EC-067B-438F-ACA2-C91982E7AC89}"/>
    <dgm:cxn modelId="{3FD553AD-9873-42FF-A05A-A12BA330F9E5}" type="presOf" srcId="{3E9669D1-5923-451C-A4A9-05F0B2A76FD5}" destId="{FBB84007-C7AE-493B-9A7A-E6A503A03648}" srcOrd="0" destOrd="0" presId="urn:microsoft.com/office/officeart/2005/8/layout/cycle2"/>
    <dgm:cxn modelId="{AD85234C-61C0-4E15-BADB-37CBEA4C41DA}" type="presOf" srcId="{708DF852-CB93-42B5-997C-047FDB5189B6}" destId="{67318B47-1FE3-4757-B710-50D12AD7C9C7}" srcOrd="0" destOrd="0" presId="urn:microsoft.com/office/officeart/2005/8/layout/cycle2"/>
    <dgm:cxn modelId="{06080B8A-A944-48D0-841B-A75A3183E2FB}" type="presOf" srcId="{A6BACCDF-EC88-4C07-91B1-33538B1BD5C2}" destId="{55B68BCC-4D9A-4DD4-A736-76055327FD88}" srcOrd="0" destOrd="0" presId="urn:microsoft.com/office/officeart/2005/8/layout/cycle2"/>
    <dgm:cxn modelId="{B15AE7F3-6730-47DD-AA46-967440D2802D}" type="presOf" srcId="{33397D1A-C310-47A5-A412-74B85A61B1B5}" destId="{7A401FD0-4A58-46C9-BB69-F1A8FA8F673D}" srcOrd="1" destOrd="0" presId="urn:microsoft.com/office/officeart/2005/8/layout/cycle2"/>
    <dgm:cxn modelId="{5FAC55B2-8DB8-4145-92A6-FA530BE2AA0B}" type="presOf" srcId="{7D6383BF-182B-4620-8D92-692F6C32A16F}" destId="{977B80F5-6B79-468F-B893-6E25F4FBD089}" srcOrd="0" destOrd="0" presId="urn:microsoft.com/office/officeart/2005/8/layout/cycle2"/>
    <dgm:cxn modelId="{3FFCE947-D58D-4E49-BB93-E07F33D40FB9}" type="presOf" srcId="{88973FEA-0A3F-49F4-8358-F9CD454A2A7E}" destId="{98379A1E-B3E3-4114-9583-2E1AC521EC3D}" srcOrd="0" destOrd="0" presId="urn:microsoft.com/office/officeart/2005/8/layout/cycle2"/>
    <dgm:cxn modelId="{47CD94F4-647B-4805-80A9-58142193D627}" type="presOf" srcId="{0A97F9EC-067B-438F-ACA2-C91982E7AC89}" destId="{DD53E0D4-7231-4FAC-A1CA-8DBA66D5EBF8}" srcOrd="0" destOrd="0" presId="urn:microsoft.com/office/officeart/2005/8/layout/cycle2"/>
    <dgm:cxn modelId="{1A61F44F-D8E4-4BA3-9F79-0DE6C3089B99}" srcId="{83C4BF73-3B88-4E8B-9569-CC88B06EB295}" destId="{50D6195B-0CC9-4FF5-A9A6-D139D2727C7C}" srcOrd="4" destOrd="0" parTransId="{78945E60-88C3-434A-95F9-1F96E27301DC}" sibTransId="{88973FEA-0A3F-49F4-8358-F9CD454A2A7E}"/>
    <dgm:cxn modelId="{D89B34A6-B025-46E5-A6E2-EC86F60AA6FE}" type="presOf" srcId="{708DF852-CB93-42B5-997C-047FDB5189B6}" destId="{4B66BEDD-8040-4694-AF4A-31D509583FCE}" srcOrd="1" destOrd="0" presId="urn:microsoft.com/office/officeart/2005/8/layout/cycle2"/>
    <dgm:cxn modelId="{414DF6DA-5971-4195-8BDC-3098347CBDE8}" type="presOf" srcId="{50D6195B-0CC9-4FF5-A9A6-D139D2727C7C}" destId="{154ED4A5-2D13-49BE-B537-D30DFF3F5743}" srcOrd="0" destOrd="0" presId="urn:microsoft.com/office/officeart/2005/8/layout/cycle2"/>
    <dgm:cxn modelId="{68B92CA7-24E9-43D1-9321-18C83AD6FC7F}" type="presOf" srcId="{0A97F9EC-067B-438F-ACA2-C91982E7AC89}" destId="{6E460B62-095E-4688-8479-A9DF779CA576}" srcOrd="1" destOrd="0" presId="urn:microsoft.com/office/officeart/2005/8/layout/cycle2"/>
    <dgm:cxn modelId="{8CABA79C-52DE-40CA-809A-02254716EC5F}" srcId="{83C4BF73-3B88-4E8B-9569-CC88B06EB295}" destId="{6D95363C-C1C0-4B80-9C6D-1CD2D8B01B03}" srcOrd="0" destOrd="0" parTransId="{F7F7FA86-254F-4C80-94E1-53F1DF8E83E1}" sibTransId="{A0430271-D968-4AE1-8C78-D907DC05B70C}"/>
    <dgm:cxn modelId="{859C1D0D-36D4-4DC6-AA21-A593ACFCBCD4}" type="presOf" srcId="{6D95363C-C1C0-4B80-9C6D-1CD2D8B01B03}" destId="{FDEB077C-B777-4112-A5E2-7979CB01AB3D}" srcOrd="0" destOrd="0" presId="urn:microsoft.com/office/officeart/2005/8/layout/cycle2"/>
    <dgm:cxn modelId="{ED43569C-C9EB-40E1-9E36-80F8A7D27359}" srcId="{83C4BF73-3B88-4E8B-9569-CC88B06EB295}" destId="{A6BACCDF-EC88-4C07-91B1-33538B1BD5C2}" srcOrd="1" destOrd="0" parTransId="{DB31CE56-4E4C-4742-8E47-2D4F147EEADB}" sibTransId="{33397D1A-C310-47A5-A412-74B85A61B1B5}"/>
    <dgm:cxn modelId="{67226BFB-92A2-41CB-923B-528E140F24BB}" srcId="{83C4BF73-3B88-4E8B-9569-CC88B06EB295}" destId="{3E9669D1-5923-451C-A4A9-05F0B2A76FD5}" srcOrd="3" destOrd="0" parTransId="{A268055A-0824-467F-A19F-6A3DB5E743F6}" sibTransId="{708DF852-CB93-42B5-997C-047FDB5189B6}"/>
    <dgm:cxn modelId="{3DE463F3-8052-4563-95D0-8040B23A2DEB}" type="presOf" srcId="{33397D1A-C310-47A5-A412-74B85A61B1B5}" destId="{5F0D8F25-2055-4FB0-B804-8E89CF645880}" srcOrd="0" destOrd="0" presId="urn:microsoft.com/office/officeart/2005/8/layout/cycle2"/>
    <dgm:cxn modelId="{4AECAE98-A6B3-4753-97D2-4FF4F8E73EE3}" type="presParOf" srcId="{7E2943FF-C9EA-42F1-A8F0-71425E4671AC}" destId="{FDEB077C-B777-4112-A5E2-7979CB01AB3D}" srcOrd="0" destOrd="0" presId="urn:microsoft.com/office/officeart/2005/8/layout/cycle2"/>
    <dgm:cxn modelId="{B1B02B9E-6FE7-4E25-A03B-7C691EF79726}" type="presParOf" srcId="{7E2943FF-C9EA-42F1-A8F0-71425E4671AC}" destId="{AAF6F67B-F5D8-400D-89F7-981D6793052F}" srcOrd="1" destOrd="0" presId="urn:microsoft.com/office/officeart/2005/8/layout/cycle2"/>
    <dgm:cxn modelId="{FAC28C86-6631-463E-B24B-CB3F442CF90F}" type="presParOf" srcId="{AAF6F67B-F5D8-400D-89F7-981D6793052F}" destId="{0354D2F7-42E6-44EA-9C1A-788348E62272}" srcOrd="0" destOrd="0" presId="urn:microsoft.com/office/officeart/2005/8/layout/cycle2"/>
    <dgm:cxn modelId="{FA7F67E2-3ACF-4AF7-82C6-DF7412F6EAD3}" type="presParOf" srcId="{7E2943FF-C9EA-42F1-A8F0-71425E4671AC}" destId="{55B68BCC-4D9A-4DD4-A736-76055327FD88}" srcOrd="2" destOrd="0" presId="urn:microsoft.com/office/officeart/2005/8/layout/cycle2"/>
    <dgm:cxn modelId="{4846545A-6BB9-46BA-8523-C04684B2630D}" type="presParOf" srcId="{7E2943FF-C9EA-42F1-A8F0-71425E4671AC}" destId="{5F0D8F25-2055-4FB0-B804-8E89CF645880}" srcOrd="3" destOrd="0" presId="urn:microsoft.com/office/officeart/2005/8/layout/cycle2"/>
    <dgm:cxn modelId="{BDF854F9-FDCF-45DA-9AA9-6036CED4DEC1}" type="presParOf" srcId="{5F0D8F25-2055-4FB0-B804-8E89CF645880}" destId="{7A401FD0-4A58-46C9-BB69-F1A8FA8F673D}" srcOrd="0" destOrd="0" presId="urn:microsoft.com/office/officeart/2005/8/layout/cycle2"/>
    <dgm:cxn modelId="{73A5DE68-D214-4912-B603-D48BB4332C12}" type="presParOf" srcId="{7E2943FF-C9EA-42F1-A8F0-71425E4671AC}" destId="{977B80F5-6B79-468F-B893-6E25F4FBD089}" srcOrd="4" destOrd="0" presId="urn:microsoft.com/office/officeart/2005/8/layout/cycle2"/>
    <dgm:cxn modelId="{636F9B37-87CD-4D46-8EA3-4341C094874B}" type="presParOf" srcId="{7E2943FF-C9EA-42F1-A8F0-71425E4671AC}" destId="{DD53E0D4-7231-4FAC-A1CA-8DBA66D5EBF8}" srcOrd="5" destOrd="0" presId="urn:microsoft.com/office/officeart/2005/8/layout/cycle2"/>
    <dgm:cxn modelId="{83B4952E-97D8-4831-9048-F9C31D6D7D29}" type="presParOf" srcId="{DD53E0D4-7231-4FAC-A1CA-8DBA66D5EBF8}" destId="{6E460B62-095E-4688-8479-A9DF779CA576}" srcOrd="0" destOrd="0" presId="urn:microsoft.com/office/officeart/2005/8/layout/cycle2"/>
    <dgm:cxn modelId="{A029E06A-C74D-486D-B242-91BB86E9EAE4}" type="presParOf" srcId="{7E2943FF-C9EA-42F1-A8F0-71425E4671AC}" destId="{FBB84007-C7AE-493B-9A7A-E6A503A03648}" srcOrd="6" destOrd="0" presId="urn:microsoft.com/office/officeart/2005/8/layout/cycle2"/>
    <dgm:cxn modelId="{B9015534-2C6C-4997-9B78-5815DA43D559}" type="presParOf" srcId="{7E2943FF-C9EA-42F1-A8F0-71425E4671AC}" destId="{67318B47-1FE3-4757-B710-50D12AD7C9C7}" srcOrd="7" destOrd="0" presId="urn:microsoft.com/office/officeart/2005/8/layout/cycle2"/>
    <dgm:cxn modelId="{23D49384-3556-49B5-81CC-7992A7D9B816}" type="presParOf" srcId="{67318B47-1FE3-4757-B710-50D12AD7C9C7}" destId="{4B66BEDD-8040-4694-AF4A-31D509583FCE}" srcOrd="0" destOrd="0" presId="urn:microsoft.com/office/officeart/2005/8/layout/cycle2"/>
    <dgm:cxn modelId="{2588B528-1258-4D42-8B25-61F32251AB29}" type="presParOf" srcId="{7E2943FF-C9EA-42F1-A8F0-71425E4671AC}" destId="{154ED4A5-2D13-49BE-B537-D30DFF3F5743}" srcOrd="8" destOrd="0" presId="urn:microsoft.com/office/officeart/2005/8/layout/cycle2"/>
    <dgm:cxn modelId="{D48A15AB-6186-4FFD-B6F8-953E03E9A377}" type="presParOf" srcId="{7E2943FF-C9EA-42F1-A8F0-71425E4671AC}" destId="{98379A1E-B3E3-4114-9583-2E1AC521EC3D}" srcOrd="9" destOrd="0" presId="urn:microsoft.com/office/officeart/2005/8/layout/cycle2"/>
    <dgm:cxn modelId="{F0490C33-2CC2-4E8C-9377-86708990D1CF}" type="presParOf" srcId="{98379A1E-B3E3-4114-9583-2E1AC521EC3D}" destId="{F09CDDD5-69EB-44FF-997B-1134DE9C7141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68BCC-4D9A-4DD4-A736-76055327FD88}">
      <dsp:nvSpPr>
        <dsp:cNvPr id="0" name=""/>
        <dsp:cNvSpPr/>
      </dsp:nvSpPr>
      <dsp:spPr>
        <a:xfrm>
          <a:off x="2939568" y="2740"/>
          <a:ext cx="1337208" cy="1337208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Ringe social mobilitet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(kun mønster-brydere)</a:t>
          </a:r>
        </a:p>
      </dsp:txBody>
      <dsp:txXfrm>
        <a:off x="3135398" y="198570"/>
        <a:ext cx="945548" cy="945548"/>
      </dsp:txXfrm>
    </dsp:sp>
    <dsp:sp modelId="{5F0D8F25-2055-4FB0-B804-8E89CF645880}">
      <dsp:nvSpPr>
        <dsp:cNvPr id="0" name=""/>
        <dsp:cNvSpPr/>
      </dsp:nvSpPr>
      <dsp:spPr>
        <a:xfrm rot="1800000">
          <a:off x="4291190" y="942662"/>
          <a:ext cx="355526" cy="45130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2"/>
            </a:solidFill>
            <a:latin typeface="Calibri" panose="020F0502020204030204"/>
            <a:ea typeface="+mn-ea"/>
            <a:cs typeface="+mn-cs"/>
          </a:endParaRPr>
        </a:p>
      </dsp:txBody>
      <dsp:txXfrm>
        <a:off x="4298335" y="1006259"/>
        <a:ext cx="248868" cy="270785"/>
      </dsp:txXfrm>
    </dsp:sp>
    <dsp:sp modelId="{977B80F5-6B79-468F-B893-6E25F4FBD089}">
      <dsp:nvSpPr>
        <dsp:cNvPr id="0" name=""/>
        <dsp:cNvSpPr/>
      </dsp:nvSpPr>
      <dsp:spPr>
        <a:xfrm>
          <a:off x="4678558" y="1006746"/>
          <a:ext cx="1337208" cy="1337208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Ingen/ dårlige </a:t>
          </a:r>
          <a:r>
            <a:rPr lang="da-DK" sz="1200" kern="1200" dirty="0" err="1">
              <a:solidFill>
                <a:schemeClr val="accent2"/>
              </a:solidFill>
              <a:latin typeface="+mn-lt"/>
              <a:ea typeface="+mn-ea"/>
              <a:cs typeface="+mn-cs"/>
            </a:rPr>
            <a:t>fremtids-udsigter</a:t>
          </a:r>
          <a:endParaRPr lang="da-DK" sz="1200" kern="1200" dirty="0">
            <a:solidFill>
              <a:schemeClr val="accent2"/>
            </a:solidFill>
            <a:latin typeface="+mn-lt"/>
            <a:ea typeface="+mn-ea"/>
            <a:cs typeface="+mn-cs"/>
          </a:endParaRPr>
        </a:p>
      </dsp:txBody>
      <dsp:txXfrm>
        <a:off x="4874388" y="1202576"/>
        <a:ext cx="945548" cy="945548"/>
      </dsp:txXfrm>
    </dsp:sp>
    <dsp:sp modelId="{DD53E0D4-7231-4FAC-A1CA-8DBA66D5EBF8}">
      <dsp:nvSpPr>
        <dsp:cNvPr id="0" name=""/>
        <dsp:cNvSpPr/>
      </dsp:nvSpPr>
      <dsp:spPr>
        <a:xfrm rot="5400000">
          <a:off x="5169399" y="2443640"/>
          <a:ext cx="355526" cy="45130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2"/>
            </a:solidFill>
            <a:latin typeface="Calibri" panose="020F0502020204030204"/>
            <a:ea typeface="+mn-ea"/>
            <a:cs typeface="+mn-cs"/>
          </a:endParaRPr>
        </a:p>
      </dsp:txBody>
      <dsp:txXfrm>
        <a:off x="5222728" y="2480572"/>
        <a:ext cx="248868" cy="270785"/>
      </dsp:txXfrm>
    </dsp:sp>
    <dsp:sp modelId="{FBB84007-C7AE-493B-9A7A-E6A503A03648}">
      <dsp:nvSpPr>
        <dsp:cNvPr id="0" name=""/>
        <dsp:cNvSpPr/>
      </dsp:nvSpPr>
      <dsp:spPr>
        <a:xfrm>
          <a:off x="4678558" y="3014758"/>
          <a:ext cx="1337208" cy="1337208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Social usikkerhed (selv-beskyttelse og uro)</a:t>
          </a:r>
        </a:p>
      </dsp:txBody>
      <dsp:txXfrm>
        <a:off x="4874388" y="3210588"/>
        <a:ext cx="945548" cy="945548"/>
      </dsp:txXfrm>
    </dsp:sp>
    <dsp:sp modelId="{67318B47-1FE3-4757-B710-50D12AD7C9C7}">
      <dsp:nvSpPr>
        <dsp:cNvPr id="0" name=""/>
        <dsp:cNvSpPr/>
      </dsp:nvSpPr>
      <dsp:spPr>
        <a:xfrm rot="9000000">
          <a:off x="4308618" y="3954681"/>
          <a:ext cx="355526" cy="45130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2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408131" y="4018278"/>
        <a:ext cx="248868" cy="270785"/>
      </dsp:txXfrm>
    </dsp:sp>
    <dsp:sp modelId="{154ED4A5-2D13-49BE-B537-D30DFF3F5743}">
      <dsp:nvSpPr>
        <dsp:cNvPr id="0" name=""/>
        <dsp:cNvSpPr/>
      </dsp:nvSpPr>
      <dsp:spPr>
        <a:xfrm>
          <a:off x="2939568" y="4018765"/>
          <a:ext cx="1337208" cy="1337208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Belastning af </a:t>
          </a:r>
          <a:r>
            <a:rPr lang="da-DK" sz="1200" kern="1200" dirty="0" err="1">
              <a:solidFill>
                <a:schemeClr val="accent2"/>
              </a:solidFill>
              <a:latin typeface="+mn-lt"/>
              <a:ea typeface="+mn-ea"/>
              <a:cs typeface="+mn-cs"/>
            </a:rPr>
            <a:t>samfunds-økonomien</a:t>
          </a:r>
          <a:endParaRPr lang="da-DK" sz="1200" kern="1200" dirty="0">
            <a:solidFill>
              <a:schemeClr val="accent2"/>
            </a:solidFill>
            <a:latin typeface="+mn-lt"/>
            <a:ea typeface="+mn-ea"/>
            <a:cs typeface="+mn-cs"/>
          </a:endParaRPr>
        </a:p>
      </dsp:txBody>
      <dsp:txXfrm>
        <a:off x="3135398" y="4214595"/>
        <a:ext cx="945548" cy="945548"/>
      </dsp:txXfrm>
    </dsp:sp>
    <dsp:sp modelId="{98379A1E-B3E3-4114-9583-2E1AC521EC3D}">
      <dsp:nvSpPr>
        <dsp:cNvPr id="0" name=""/>
        <dsp:cNvSpPr/>
      </dsp:nvSpPr>
      <dsp:spPr>
        <a:xfrm rot="12600000">
          <a:off x="2569629" y="3964743"/>
          <a:ext cx="355526" cy="45130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2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669142" y="4081669"/>
        <a:ext cx="248868" cy="270785"/>
      </dsp:txXfrm>
    </dsp:sp>
    <dsp:sp modelId="{E3FC3F39-C8D5-44F2-8EFE-E59DE0CB00DA}">
      <dsp:nvSpPr>
        <dsp:cNvPr id="0" name=""/>
        <dsp:cNvSpPr/>
      </dsp:nvSpPr>
      <dsp:spPr>
        <a:xfrm>
          <a:off x="1200578" y="3014758"/>
          <a:ext cx="1337208" cy="1337208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Krav om yderligere besparelser</a:t>
          </a:r>
        </a:p>
      </dsp:txBody>
      <dsp:txXfrm>
        <a:off x="1396408" y="3210588"/>
        <a:ext cx="945548" cy="945548"/>
      </dsp:txXfrm>
    </dsp:sp>
    <dsp:sp modelId="{50EC3017-1CA4-4058-B279-FEFEA0CE1552}">
      <dsp:nvSpPr>
        <dsp:cNvPr id="0" name=""/>
        <dsp:cNvSpPr/>
      </dsp:nvSpPr>
      <dsp:spPr>
        <a:xfrm rot="16211903">
          <a:off x="1695913" y="2465708"/>
          <a:ext cx="353409" cy="4513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/>
        </a:p>
      </dsp:txBody>
      <dsp:txXfrm>
        <a:off x="1748741" y="2608980"/>
        <a:ext cx="247386" cy="270785"/>
      </dsp:txXfrm>
    </dsp:sp>
    <dsp:sp modelId="{6383EBAF-FB76-478F-BFB7-782C298E87DF}">
      <dsp:nvSpPr>
        <dsp:cNvPr id="0" name=""/>
        <dsp:cNvSpPr/>
      </dsp:nvSpPr>
      <dsp:spPr>
        <a:xfrm>
          <a:off x="1207517" y="1010752"/>
          <a:ext cx="1337208" cy="1337208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Dårlig social indsats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(= </a:t>
          </a:r>
          <a:r>
            <a:rPr lang="da-DK" sz="1200" kern="1200" dirty="0" err="1">
              <a:solidFill>
                <a:schemeClr val="accent2"/>
              </a:solidFill>
              <a:latin typeface="+mn-lt"/>
              <a:ea typeface="+mn-ea"/>
              <a:cs typeface="+mn-cs"/>
            </a:rPr>
            <a:t>mgl</a:t>
          </a:r>
          <a:r>
            <a:rPr lang="da-DK" sz="1200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. effekt)</a:t>
          </a:r>
        </a:p>
      </dsp:txBody>
      <dsp:txXfrm>
        <a:off x="1403347" y="1206582"/>
        <a:ext cx="945548" cy="945548"/>
      </dsp:txXfrm>
    </dsp:sp>
    <dsp:sp modelId="{AD968A72-868E-4ED4-B7EF-404151B70C2B}">
      <dsp:nvSpPr>
        <dsp:cNvPr id="0" name=""/>
        <dsp:cNvSpPr/>
      </dsp:nvSpPr>
      <dsp:spPr>
        <a:xfrm rot="19788097">
          <a:off x="2556798" y="954727"/>
          <a:ext cx="353409" cy="45130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2"/>
            </a:solidFill>
          </a:endParaRPr>
        </a:p>
      </dsp:txBody>
      <dsp:txXfrm>
        <a:off x="2563992" y="1071653"/>
        <a:ext cx="247386" cy="270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B077C-B777-4112-A5E2-7979CB01AB3D}">
      <dsp:nvSpPr>
        <dsp:cNvPr id="0" name=""/>
        <dsp:cNvSpPr/>
      </dsp:nvSpPr>
      <dsp:spPr>
        <a:xfrm>
          <a:off x="2176745" y="1850"/>
          <a:ext cx="1430452" cy="1430452"/>
        </a:xfrm>
        <a:prstGeom prst="ellipse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Krav </a:t>
          </a:r>
          <a:r>
            <a:rPr lang="da-DK" sz="1200" kern="120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om offentlige besparelser </a:t>
          </a:r>
          <a:endParaRPr lang="da-DK" sz="1200" kern="1200" dirty="0">
            <a:solidFill>
              <a:schemeClr val="accent6">
                <a:lumMod val="50000"/>
              </a:schemeClr>
            </a:solidFill>
            <a:latin typeface="+mn-lt"/>
            <a:ea typeface="+mn-ea"/>
            <a:cs typeface="+mn-cs"/>
          </a:endParaRPr>
        </a:p>
      </dsp:txBody>
      <dsp:txXfrm>
        <a:off x="2386230" y="211335"/>
        <a:ext cx="1011482" cy="1011482"/>
      </dsp:txXfrm>
    </dsp:sp>
    <dsp:sp modelId="{AAF6F67B-F5D8-400D-89F7-981D6793052F}">
      <dsp:nvSpPr>
        <dsp:cNvPr id="0" name=""/>
        <dsp:cNvSpPr/>
      </dsp:nvSpPr>
      <dsp:spPr>
        <a:xfrm rot="2160000">
          <a:off x="3561928" y="1100486"/>
          <a:ext cx="380008" cy="4827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sp:txBody>
      <dsp:txXfrm>
        <a:off x="3572814" y="1163537"/>
        <a:ext cx="266006" cy="289667"/>
      </dsp:txXfrm>
    </dsp:sp>
    <dsp:sp modelId="{55B68BCC-4D9A-4DD4-A736-76055327FD88}">
      <dsp:nvSpPr>
        <dsp:cNvPr id="0" name=""/>
        <dsp:cNvSpPr/>
      </dsp:nvSpPr>
      <dsp:spPr>
        <a:xfrm>
          <a:off x="3914069" y="1264090"/>
          <a:ext cx="1430452" cy="1430452"/>
        </a:xfrm>
        <a:prstGeom prst="ellipse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Dårligere velfærds-institutioner</a:t>
          </a:r>
          <a:endParaRPr lang="da-DK" sz="1200" kern="1200" dirty="0">
            <a:solidFill>
              <a:schemeClr val="accent6">
                <a:lumMod val="50000"/>
              </a:schemeClr>
            </a:solidFill>
            <a:latin typeface="+mn-lt"/>
            <a:ea typeface="+mn-ea"/>
            <a:cs typeface="+mn-cs"/>
          </a:endParaRPr>
        </a:p>
      </dsp:txBody>
      <dsp:txXfrm>
        <a:off x="4123554" y="1473575"/>
        <a:ext cx="1011482" cy="1011482"/>
      </dsp:txXfrm>
    </dsp:sp>
    <dsp:sp modelId="{5F0D8F25-2055-4FB0-B804-8E89CF645880}">
      <dsp:nvSpPr>
        <dsp:cNvPr id="0" name=""/>
        <dsp:cNvSpPr/>
      </dsp:nvSpPr>
      <dsp:spPr>
        <a:xfrm rot="6480000">
          <a:off x="4110815" y="2748873"/>
          <a:ext cx="380008" cy="4827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185430" y="2791217"/>
        <a:ext cx="266006" cy="289667"/>
      </dsp:txXfrm>
    </dsp:sp>
    <dsp:sp modelId="{977B80F5-6B79-468F-B893-6E25F4FBD089}">
      <dsp:nvSpPr>
        <dsp:cNvPr id="0" name=""/>
        <dsp:cNvSpPr/>
      </dsp:nvSpPr>
      <dsp:spPr>
        <a:xfrm>
          <a:off x="3250471" y="3306438"/>
          <a:ext cx="1430452" cy="1430452"/>
        </a:xfrm>
        <a:prstGeom prst="ellipse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Utilfredshed skat ~ service</a:t>
          </a:r>
        </a:p>
      </dsp:txBody>
      <dsp:txXfrm>
        <a:off x="3459956" y="3515923"/>
        <a:ext cx="1011482" cy="1011482"/>
      </dsp:txXfrm>
    </dsp:sp>
    <dsp:sp modelId="{DD53E0D4-7231-4FAC-A1CA-8DBA66D5EBF8}">
      <dsp:nvSpPr>
        <dsp:cNvPr id="0" name=""/>
        <dsp:cNvSpPr/>
      </dsp:nvSpPr>
      <dsp:spPr>
        <a:xfrm rot="10800000">
          <a:off x="2712722" y="3780275"/>
          <a:ext cx="380008" cy="4827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826724" y="3876830"/>
        <a:ext cx="266006" cy="289667"/>
      </dsp:txXfrm>
    </dsp:sp>
    <dsp:sp modelId="{FBB84007-C7AE-493B-9A7A-E6A503A03648}">
      <dsp:nvSpPr>
        <dsp:cNvPr id="0" name=""/>
        <dsp:cNvSpPr/>
      </dsp:nvSpPr>
      <dsp:spPr>
        <a:xfrm>
          <a:off x="1103020" y="3306438"/>
          <a:ext cx="1430452" cy="1430452"/>
        </a:xfrm>
        <a:prstGeom prst="ellipse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Krav om private alternativer</a:t>
          </a:r>
        </a:p>
      </dsp:txBody>
      <dsp:txXfrm>
        <a:off x="1312505" y="3515923"/>
        <a:ext cx="1011482" cy="1011482"/>
      </dsp:txXfrm>
    </dsp:sp>
    <dsp:sp modelId="{67318B47-1FE3-4757-B710-50D12AD7C9C7}">
      <dsp:nvSpPr>
        <dsp:cNvPr id="0" name=""/>
        <dsp:cNvSpPr/>
      </dsp:nvSpPr>
      <dsp:spPr>
        <a:xfrm rot="15120000">
          <a:off x="1299766" y="2769330"/>
          <a:ext cx="380008" cy="4827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1374381" y="2920096"/>
        <a:ext cx="266006" cy="289667"/>
      </dsp:txXfrm>
    </dsp:sp>
    <dsp:sp modelId="{154ED4A5-2D13-49BE-B537-D30DFF3F5743}">
      <dsp:nvSpPr>
        <dsp:cNvPr id="0" name=""/>
        <dsp:cNvSpPr/>
      </dsp:nvSpPr>
      <dsp:spPr>
        <a:xfrm>
          <a:off x="439421" y="1264090"/>
          <a:ext cx="1430452" cy="1430452"/>
        </a:xfrm>
        <a:prstGeom prst="ellipse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rPr>
            <a:t>Krav om mindre skat</a:t>
          </a:r>
        </a:p>
      </dsp:txBody>
      <dsp:txXfrm>
        <a:off x="648906" y="1473575"/>
        <a:ext cx="1011482" cy="1011482"/>
      </dsp:txXfrm>
    </dsp:sp>
    <dsp:sp modelId="{98379A1E-B3E3-4114-9583-2E1AC521EC3D}">
      <dsp:nvSpPr>
        <dsp:cNvPr id="0" name=""/>
        <dsp:cNvSpPr/>
      </dsp:nvSpPr>
      <dsp:spPr>
        <a:xfrm rot="19440000">
          <a:off x="1824604" y="1113130"/>
          <a:ext cx="380008" cy="4827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>
            <a:solidFill>
              <a:schemeClr val="accent6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</dsp:txBody>
      <dsp:txXfrm>
        <a:off x="1835490" y="1243189"/>
        <a:ext cx="266006" cy="289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1698" y="9350542"/>
            <a:ext cx="2984871" cy="66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340AB6B5-38BF-4CC1-9B0A-BF30CBA90D2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61343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3F674A61-89FB-4B2E-A2DA-2D44DD9EFC1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24723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E6C1F-FEFC-43AE-B5F5-A69A6D32527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B9E5D-02AD-4BE5-A5BD-61B3A58C08F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60383-CD25-4189-8492-970C62847CE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2DA9-BE86-4222-9ADA-43DD648CCA1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el og fi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Klik for at redigere typografi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Klik for at redigere typografi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Klik for at redigere typografi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Klik for at redigere typografi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4696C-2429-4C6B-8350-B7B6AE45B0F7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718457"/>
            <a:ext cx="7772400" cy="5461907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332111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1153392"/>
            <a:ext cx="7772400" cy="4615584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>Klik for at redigere titeltypografi i masteren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9A2B2-ADC3-432F-A68A-0D3A32BE010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6B89-680D-40F2-AE02-0F8285D6449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46078-B42D-4BA1-A5B3-3D13678B164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BE879-B424-42DB-81DE-8388D207852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C9D51-1F43-4DFB-8CD7-F910131780B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421B8-E4C6-47B6-B14B-B80792B6399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79BE4-42C8-4C0B-B1C2-5B54EF2A294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72225" y="6216650"/>
            <a:ext cx="277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titeltypografi i masteren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24625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4F4BEA88-8ADC-404E-A5DD-4CE0380126E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djoef-forlag.dk/da/boeger/f/fra-udenforskab-til-faellesskab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87658" y="1431676"/>
            <a:ext cx="7200900" cy="3887788"/>
          </a:xfrm>
          <a:solidFill>
            <a:srgbClr val="595959"/>
          </a:solidFill>
        </p:spPr>
        <p:txBody>
          <a:bodyPr anchor="t"/>
          <a:lstStyle/>
          <a:p>
            <a:pPr algn="l" eaLnBrk="1" hangingPunct="1"/>
            <a:r>
              <a:rPr lang="da-DK" sz="1600" dirty="0"/>
              <a:t/>
            </a:r>
            <a:br>
              <a:rPr lang="da-DK" sz="1600" dirty="0"/>
            </a:br>
            <a:r>
              <a:rPr lang="da-DK" sz="2400" dirty="0">
                <a:solidFill>
                  <a:srgbClr val="FFFF00"/>
                </a:solidFill>
              </a:rPr>
              <a:t/>
            </a:r>
            <a:br>
              <a:rPr lang="da-DK" sz="2400" dirty="0">
                <a:solidFill>
                  <a:srgbClr val="FFFF00"/>
                </a:solidFill>
              </a:rPr>
            </a:br>
            <a:endParaRPr lang="da-DK" sz="2400" dirty="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 dirty="0">
                <a:latin typeface="+mn-lt"/>
              </a:rPr>
              <a:t>© Knud Aarup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42988" y="4279900"/>
            <a:ext cx="6584950" cy="863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da-DK" sz="2000" dirty="0">
                <a:solidFill>
                  <a:srgbClr val="FFFF00"/>
                </a:solidFill>
              </a:rPr>
              <a:t>Herlev Medborgerhus</a:t>
            </a:r>
          </a:p>
          <a:p>
            <a:pPr marL="0" indent="0" eaLnBrk="1" hangingPunct="1">
              <a:buFontTx/>
              <a:buNone/>
            </a:pPr>
            <a:r>
              <a:rPr lang="da-DK" sz="2000" dirty="0">
                <a:solidFill>
                  <a:srgbClr val="FFFF00"/>
                </a:solidFill>
              </a:rPr>
              <a:t>6. november 2017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1042988" y="1971774"/>
            <a:ext cx="6645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i="1" dirty="0">
                <a:solidFill>
                  <a:srgbClr val="FFFF00"/>
                </a:solidFill>
                <a:latin typeface="+mj-lt"/>
              </a:rPr>
              <a:t>Fra professionel distance til professionelt nærvær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7921A7FD-60D0-4AEE-80D9-0385D8269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884" y="4054083"/>
            <a:ext cx="3631384" cy="9022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Et skævt Danmark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952708CA-8B67-4389-9D9C-20782EC0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4851"/>
            <a:ext cx="8260712" cy="4949505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4706231" y="193081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Over 28%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4642111" y="264502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Under 18%</a:t>
            </a:r>
          </a:p>
        </p:txBody>
      </p:sp>
      <p:sp>
        <p:nvSpPr>
          <p:cNvPr id="10" name="Højrepil 9"/>
          <p:cNvSpPr/>
          <p:nvPr/>
        </p:nvSpPr>
        <p:spPr>
          <a:xfrm>
            <a:off x="5942467" y="2762785"/>
            <a:ext cx="333424" cy="101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Højrepil 2"/>
          <p:cNvSpPr/>
          <p:nvPr/>
        </p:nvSpPr>
        <p:spPr>
          <a:xfrm>
            <a:off x="5942467" y="2030161"/>
            <a:ext cx="333424" cy="101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/>
          <p:cNvSpPr txBox="1"/>
          <p:nvPr/>
        </p:nvSpPr>
        <p:spPr>
          <a:xfrm>
            <a:off x="4642111" y="3128606"/>
            <a:ext cx="424186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Mere end 20% af alle voksne </a:t>
            </a:r>
            <a:br>
              <a:rPr lang="da-DK" sz="2400" dirty="0">
                <a:solidFill>
                  <a:srgbClr val="FF0000"/>
                </a:solidFill>
              </a:rPr>
            </a:br>
            <a:r>
              <a:rPr lang="da-DK" sz="2400" dirty="0">
                <a:solidFill>
                  <a:srgbClr val="FF0000"/>
                </a:solidFill>
              </a:rPr>
              <a:t>lever af overførselsindkomst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5040857" y="5775799"/>
            <a:ext cx="37600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Mere end 700.000 danskere mellem 16-64 år</a:t>
            </a:r>
          </a:p>
        </p:txBody>
      </p:sp>
    </p:spTree>
    <p:extLst>
      <p:ext uri="{BB962C8B-B14F-4D97-AF65-F5344CB8AC3E}">
        <p14:creationId xmlns:p14="http://schemas.microsoft.com/office/powerpoint/2010/main" val="224169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Overførselsindkomst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52302" y="6493079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DØR Efterår 2015, p.211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199" y="5754847"/>
            <a:ext cx="8229601" cy="738232"/>
          </a:xfrm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accent4"/>
                </a:solidFill>
              </a:rPr>
              <a:t>2016-tal viser, at knap 750.000 fuldtidspersoner mellem 16-64 år (</a:t>
            </a:r>
            <a:r>
              <a:rPr lang="da-DK" sz="1800" dirty="0" err="1">
                <a:solidFill>
                  <a:schemeClr val="accent4"/>
                </a:solidFill>
              </a:rPr>
              <a:t>excl</a:t>
            </a:r>
            <a:r>
              <a:rPr lang="da-DK" sz="1800" dirty="0">
                <a:solidFill>
                  <a:schemeClr val="accent4"/>
                </a:solidFill>
              </a:rPr>
              <a:t>. SU) er på overførselsindkomst </a:t>
            </a:r>
            <a:r>
              <a:rPr lang="da-DK" sz="1200" dirty="0">
                <a:solidFill>
                  <a:schemeClr val="accent4"/>
                </a:solidFill>
              </a:rPr>
              <a:t>(DST april 2017)</a:t>
            </a:r>
            <a:endParaRPr lang="da-DK" sz="1800" dirty="0">
              <a:solidFill>
                <a:schemeClr val="accent4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28F23E49-7C63-4CDB-B505-08B0D662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545104"/>
            <a:ext cx="8235689" cy="42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43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Overførselsindkomst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52302" y="6493079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DØR Efterår 2015, p.211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199" y="5754847"/>
            <a:ext cx="8229601" cy="738232"/>
          </a:xfrm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accent4"/>
                </a:solidFill>
              </a:rPr>
              <a:t>2016-tal viser, at knap 750.000 fuldtidspersoner mellem 16-64 år (</a:t>
            </a:r>
            <a:r>
              <a:rPr lang="da-DK" sz="1800" dirty="0" err="1">
                <a:solidFill>
                  <a:schemeClr val="accent4"/>
                </a:solidFill>
              </a:rPr>
              <a:t>excl</a:t>
            </a:r>
            <a:r>
              <a:rPr lang="da-DK" sz="1800" dirty="0">
                <a:solidFill>
                  <a:schemeClr val="accent4"/>
                </a:solidFill>
              </a:rPr>
              <a:t>. SU) er på overførselsindkomst </a:t>
            </a:r>
            <a:r>
              <a:rPr lang="da-DK" sz="1200" dirty="0">
                <a:solidFill>
                  <a:schemeClr val="accent4"/>
                </a:solidFill>
              </a:rPr>
              <a:t>(DST april 2017)</a:t>
            </a:r>
            <a:endParaRPr lang="da-DK" sz="1800" dirty="0">
              <a:solidFill>
                <a:schemeClr val="accent4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28F23E49-7C63-4CDB-B505-08B0D662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545104"/>
            <a:ext cx="8235689" cy="420974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xmlns="" id="{243FCB8D-C95E-475A-BDDA-F546F849136F}"/>
              </a:ext>
            </a:extLst>
          </p:cNvPr>
          <p:cNvSpPr/>
          <p:nvPr/>
        </p:nvSpPr>
        <p:spPr>
          <a:xfrm rot="19681155">
            <a:off x="-710162" y="2615610"/>
            <a:ext cx="103797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mere end 20 år over 20%</a:t>
            </a:r>
          </a:p>
          <a:p>
            <a:pPr algn="ctr"/>
            <a:r>
              <a:rPr lang="da-DK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Og sådan er det også om 20 år </a:t>
            </a:r>
          </a:p>
        </p:txBody>
      </p:sp>
    </p:spTree>
    <p:extLst>
      <p:ext uri="{BB962C8B-B14F-4D97-AF65-F5344CB8AC3E}">
        <p14:creationId xmlns:p14="http://schemas.microsoft.com/office/powerpoint/2010/main" val="4166939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82AE8FF-960F-497E-B0B2-037923B3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der med de </a:t>
            </a:r>
            <a:br>
              <a:rPr lang="da-DK" dirty="0"/>
            </a:br>
            <a:r>
              <a:rPr lang="da-DK" dirty="0"/>
              <a:t>godt 1,1 millioner børn og unge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69554491-02FE-4961-B63E-8B934F92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6A48A5A5-0A4C-4EF4-BB04-D05E180D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81403" y="3600356"/>
            <a:ext cx="3333750" cy="8382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F5248BF2-D87C-4EF7-8310-6F274794BC66}"/>
              </a:ext>
            </a:extLst>
          </p:cNvPr>
          <p:cNvSpPr/>
          <p:nvPr/>
        </p:nvSpPr>
        <p:spPr>
          <a:xfrm>
            <a:off x="235326" y="1756475"/>
            <a:ext cx="1421934" cy="460765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xmlns="" id="{FF39A720-6C1B-475F-B306-489C75B3DAD1}"/>
              </a:ext>
            </a:extLst>
          </p:cNvPr>
          <p:cNvCxnSpPr/>
          <p:nvPr/>
        </p:nvCxnSpPr>
        <p:spPr>
          <a:xfrm>
            <a:off x="1195864" y="2211578"/>
            <a:ext cx="1124125" cy="0"/>
          </a:xfrm>
          <a:prstGeom prst="straightConnector1">
            <a:avLst/>
          </a:prstGeom>
          <a:ln w="50800">
            <a:solidFill>
              <a:schemeClr val="accent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xmlns="" id="{114C464A-594E-4235-90D1-6F7B8C0E7732}"/>
              </a:ext>
            </a:extLst>
          </p:cNvPr>
          <p:cNvCxnSpPr/>
          <p:nvPr/>
        </p:nvCxnSpPr>
        <p:spPr>
          <a:xfrm>
            <a:off x="1195864" y="4755307"/>
            <a:ext cx="1124125" cy="0"/>
          </a:xfrm>
          <a:prstGeom prst="straightConnector1">
            <a:avLst/>
          </a:prstGeom>
          <a:ln w="50800">
            <a:solidFill>
              <a:schemeClr val="accent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xmlns="" id="{49DE4583-D10F-4014-896A-1EF99B364AE4}"/>
              </a:ext>
            </a:extLst>
          </p:cNvPr>
          <p:cNvCxnSpPr/>
          <p:nvPr/>
        </p:nvCxnSpPr>
        <p:spPr>
          <a:xfrm>
            <a:off x="1195864" y="3917340"/>
            <a:ext cx="1124125" cy="0"/>
          </a:xfrm>
          <a:prstGeom prst="straightConnector1">
            <a:avLst/>
          </a:prstGeom>
          <a:ln w="50800">
            <a:solidFill>
              <a:schemeClr val="accent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xmlns="" id="{105C5D81-F1A0-439D-A537-7E16B3259A03}"/>
              </a:ext>
            </a:extLst>
          </p:cNvPr>
          <p:cNvCxnSpPr/>
          <p:nvPr/>
        </p:nvCxnSpPr>
        <p:spPr>
          <a:xfrm>
            <a:off x="1195864" y="3020080"/>
            <a:ext cx="1124125" cy="0"/>
          </a:xfrm>
          <a:prstGeom prst="straightConnector1">
            <a:avLst/>
          </a:prstGeom>
          <a:ln w="50800">
            <a:solidFill>
              <a:schemeClr val="accent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xmlns="" id="{7C2D97FF-E2D2-4170-A155-7CEEFEDAAAFF}"/>
              </a:ext>
            </a:extLst>
          </p:cNvPr>
          <p:cNvCxnSpPr/>
          <p:nvPr/>
        </p:nvCxnSpPr>
        <p:spPr>
          <a:xfrm>
            <a:off x="1195864" y="5644252"/>
            <a:ext cx="1124125" cy="0"/>
          </a:xfrm>
          <a:prstGeom prst="straightConnector1">
            <a:avLst/>
          </a:prstGeom>
          <a:ln w="50800">
            <a:solidFill>
              <a:schemeClr val="accent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e 16">
            <a:extLst>
              <a:ext uri="{FF2B5EF4-FFF2-40B4-BE49-F238E27FC236}">
                <a16:creationId xmlns:a16="http://schemas.microsoft.com/office/drawing/2014/main" xmlns="" id="{ECC5BF34-6111-4B95-87B1-F2329EEE1A9A}"/>
              </a:ext>
            </a:extLst>
          </p:cNvPr>
          <p:cNvGrpSpPr/>
          <p:nvPr/>
        </p:nvGrpSpPr>
        <p:grpSpPr>
          <a:xfrm>
            <a:off x="2319988" y="5321086"/>
            <a:ext cx="2030137" cy="646331"/>
            <a:chOff x="2541863" y="5512776"/>
            <a:chExt cx="2030137" cy="646331"/>
          </a:xfrm>
        </p:grpSpPr>
        <p:sp>
          <p:nvSpPr>
            <p:cNvPr id="15" name="Rektangel: afrundede hjørner 14">
              <a:extLst>
                <a:ext uri="{FF2B5EF4-FFF2-40B4-BE49-F238E27FC236}">
                  <a16:creationId xmlns:a16="http://schemas.microsoft.com/office/drawing/2014/main" xmlns="" id="{1EC73C48-715F-4EAD-884F-E8DEDD8A7E8E}"/>
                </a:ext>
              </a:extLst>
            </p:cNvPr>
            <p:cNvSpPr/>
            <p:nvPr/>
          </p:nvSpPr>
          <p:spPr>
            <a:xfrm>
              <a:off x="2541863" y="5530056"/>
              <a:ext cx="1988191" cy="596107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xmlns="" id="{A52B244F-F5A6-476E-8159-DD3F94CB6B80}"/>
                </a:ext>
              </a:extLst>
            </p:cNvPr>
            <p:cNvSpPr txBox="1"/>
            <p:nvPr/>
          </p:nvSpPr>
          <p:spPr>
            <a:xfrm>
              <a:off x="2603641" y="5512776"/>
              <a:ext cx="1968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  <a:latin typeface="+mn-lt"/>
                </a:rPr>
                <a:t>47.000 ikke- </a:t>
              </a:r>
              <a:br>
                <a:rPr lang="da-DK" dirty="0">
                  <a:solidFill>
                    <a:srgbClr val="FF0000"/>
                  </a:solidFill>
                  <a:latin typeface="+mn-lt"/>
                </a:rPr>
              </a:br>
              <a:r>
                <a:rPr lang="da-DK" dirty="0">
                  <a:solidFill>
                    <a:srgbClr val="FF0000"/>
                  </a:solidFill>
                  <a:latin typeface="+mn-lt"/>
                </a:rPr>
                <a:t>vestlige drenge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xmlns="" id="{C8E0CF42-2F0F-43C8-9835-F12DEDB32A19}"/>
              </a:ext>
            </a:extLst>
          </p:cNvPr>
          <p:cNvGrpSpPr/>
          <p:nvPr/>
        </p:nvGrpSpPr>
        <p:grpSpPr>
          <a:xfrm>
            <a:off x="2319988" y="3574243"/>
            <a:ext cx="1988191" cy="613387"/>
            <a:chOff x="2541863" y="5512776"/>
            <a:chExt cx="1988191" cy="613387"/>
          </a:xfrm>
        </p:grpSpPr>
        <p:sp>
          <p:nvSpPr>
            <p:cNvPr id="19" name="Rektangel: afrundede hjørner 18">
              <a:extLst>
                <a:ext uri="{FF2B5EF4-FFF2-40B4-BE49-F238E27FC236}">
                  <a16:creationId xmlns:a16="http://schemas.microsoft.com/office/drawing/2014/main" xmlns="" id="{DA46282D-2B2F-4D2B-AB7B-B18776880698}"/>
                </a:ext>
              </a:extLst>
            </p:cNvPr>
            <p:cNvSpPr/>
            <p:nvPr/>
          </p:nvSpPr>
          <p:spPr>
            <a:xfrm>
              <a:off x="2541863" y="5530056"/>
              <a:ext cx="1988191" cy="596107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xmlns="" id="{7F028AD9-91F2-43D4-9835-B1EBCB92AF26}"/>
                </a:ext>
              </a:extLst>
            </p:cNvPr>
            <p:cNvSpPr txBox="1"/>
            <p:nvPr/>
          </p:nvSpPr>
          <p:spPr>
            <a:xfrm>
              <a:off x="2603641" y="5512776"/>
              <a:ext cx="1773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  <a:latin typeface="+mn-lt"/>
                </a:rPr>
                <a:t>22.000 ADHD</a:t>
              </a:r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xmlns="" id="{338587FF-35CB-4822-A3F0-3B366F987562}"/>
              </a:ext>
            </a:extLst>
          </p:cNvPr>
          <p:cNvGrpSpPr/>
          <p:nvPr/>
        </p:nvGrpSpPr>
        <p:grpSpPr>
          <a:xfrm>
            <a:off x="2319988" y="2729173"/>
            <a:ext cx="2070661" cy="613387"/>
            <a:chOff x="2541863" y="5512776"/>
            <a:chExt cx="2070661" cy="613387"/>
          </a:xfrm>
        </p:grpSpPr>
        <p:sp>
          <p:nvSpPr>
            <p:cNvPr id="22" name="Rektangel: afrundede hjørner 21">
              <a:extLst>
                <a:ext uri="{FF2B5EF4-FFF2-40B4-BE49-F238E27FC236}">
                  <a16:creationId xmlns:a16="http://schemas.microsoft.com/office/drawing/2014/main" xmlns="" id="{18D310A4-9EDB-4935-8057-ABF3D6A41632}"/>
                </a:ext>
              </a:extLst>
            </p:cNvPr>
            <p:cNvSpPr/>
            <p:nvPr/>
          </p:nvSpPr>
          <p:spPr>
            <a:xfrm>
              <a:off x="2541863" y="5530056"/>
              <a:ext cx="1988191" cy="596107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xmlns="" id="{89E11E9B-38EE-4CAD-8EA2-EC9D5A47EC8F}"/>
                </a:ext>
              </a:extLst>
            </p:cNvPr>
            <p:cNvSpPr txBox="1"/>
            <p:nvPr/>
          </p:nvSpPr>
          <p:spPr>
            <a:xfrm>
              <a:off x="2603641" y="5512776"/>
              <a:ext cx="2008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  <a:latin typeface="+mn-lt"/>
                </a:rPr>
                <a:t>11.000 autisme</a:t>
              </a: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xmlns="" id="{B0C00F97-142B-4BB3-99A4-8220EAC3DCB6}"/>
              </a:ext>
            </a:extLst>
          </p:cNvPr>
          <p:cNvGrpSpPr/>
          <p:nvPr/>
        </p:nvGrpSpPr>
        <p:grpSpPr>
          <a:xfrm>
            <a:off x="2319988" y="1887205"/>
            <a:ext cx="2061813" cy="923330"/>
            <a:chOff x="2541863" y="5512776"/>
            <a:chExt cx="2061813" cy="923330"/>
          </a:xfrm>
        </p:grpSpPr>
        <p:sp>
          <p:nvSpPr>
            <p:cNvPr id="25" name="Rektangel: afrundede hjørner 24">
              <a:extLst>
                <a:ext uri="{FF2B5EF4-FFF2-40B4-BE49-F238E27FC236}">
                  <a16:creationId xmlns:a16="http://schemas.microsoft.com/office/drawing/2014/main" xmlns="" id="{FB2A181C-EA90-44E7-ADDC-2759C74CB8D9}"/>
                </a:ext>
              </a:extLst>
            </p:cNvPr>
            <p:cNvSpPr/>
            <p:nvPr/>
          </p:nvSpPr>
          <p:spPr>
            <a:xfrm>
              <a:off x="2541863" y="5530056"/>
              <a:ext cx="1988191" cy="596107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xmlns="" id="{A44F0835-E64D-4A94-AF7A-5B556C7F7071}"/>
                </a:ext>
              </a:extLst>
            </p:cNvPr>
            <p:cNvSpPr txBox="1"/>
            <p:nvPr/>
          </p:nvSpPr>
          <p:spPr>
            <a:xfrm>
              <a:off x="2603641" y="5512776"/>
              <a:ext cx="20000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  <a:latin typeface="+mn-lt"/>
                </a:rPr>
                <a:t>40.000 familie-</a:t>
              </a:r>
              <a:br>
                <a:rPr lang="da-DK" dirty="0">
                  <a:solidFill>
                    <a:srgbClr val="FF0000"/>
                  </a:solidFill>
                  <a:latin typeface="+mn-lt"/>
                </a:rPr>
              </a:br>
              <a:r>
                <a:rPr lang="da-DK" dirty="0">
                  <a:solidFill>
                    <a:srgbClr val="FF0000"/>
                  </a:solidFill>
                  <a:latin typeface="+mn-lt"/>
                </a:rPr>
                <a:t>sag/ anbragte</a:t>
              </a:r>
              <a:br>
                <a:rPr lang="da-DK" dirty="0">
                  <a:solidFill>
                    <a:srgbClr val="FF0000"/>
                  </a:solidFill>
                  <a:latin typeface="+mn-lt"/>
                </a:rPr>
              </a:br>
              <a:endParaRPr lang="da-DK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xmlns="" id="{E5E04C4C-E7B2-4B02-AEFA-DDA704F9323B}"/>
              </a:ext>
            </a:extLst>
          </p:cNvPr>
          <p:cNvGrpSpPr/>
          <p:nvPr/>
        </p:nvGrpSpPr>
        <p:grpSpPr>
          <a:xfrm>
            <a:off x="2319988" y="4438558"/>
            <a:ext cx="1988191" cy="646331"/>
            <a:chOff x="2541863" y="5512776"/>
            <a:chExt cx="1988191" cy="646331"/>
          </a:xfrm>
        </p:grpSpPr>
        <p:sp>
          <p:nvSpPr>
            <p:cNvPr id="28" name="Rektangel: afrundede hjørner 27">
              <a:extLst>
                <a:ext uri="{FF2B5EF4-FFF2-40B4-BE49-F238E27FC236}">
                  <a16:creationId xmlns:a16="http://schemas.microsoft.com/office/drawing/2014/main" xmlns="" id="{B2BBE26F-6AC3-412E-889F-74E87B9F220B}"/>
                </a:ext>
              </a:extLst>
            </p:cNvPr>
            <p:cNvSpPr/>
            <p:nvPr/>
          </p:nvSpPr>
          <p:spPr>
            <a:xfrm>
              <a:off x="2541863" y="5530056"/>
              <a:ext cx="1988191" cy="596107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xmlns="" id="{1EFB890D-D0A8-41A2-AA5E-F6EEA21C671A}"/>
                </a:ext>
              </a:extLst>
            </p:cNvPr>
            <p:cNvSpPr txBox="1"/>
            <p:nvPr/>
          </p:nvSpPr>
          <p:spPr>
            <a:xfrm>
              <a:off x="2603641" y="5512776"/>
              <a:ext cx="1266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  <a:latin typeface="+mn-lt"/>
                </a:rPr>
                <a:t>56.000 </a:t>
              </a:r>
              <a:br>
                <a:rPr lang="da-DK" dirty="0">
                  <a:solidFill>
                    <a:srgbClr val="FF0000"/>
                  </a:solidFill>
                  <a:latin typeface="+mn-lt"/>
                </a:rPr>
              </a:br>
              <a:r>
                <a:rPr lang="da-DK" dirty="0">
                  <a:solidFill>
                    <a:srgbClr val="FF0000"/>
                  </a:solidFill>
                  <a:latin typeface="+mn-lt"/>
                </a:rPr>
                <a:t>ordblinde</a:t>
              </a:r>
            </a:p>
          </p:txBody>
        </p:sp>
      </p:grpSp>
      <p:sp>
        <p:nvSpPr>
          <p:cNvPr id="58" name="Tekstfelt 57">
            <a:extLst>
              <a:ext uri="{FF2B5EF4-FFF2-40B4-BE49-F238E27FC236}">
                <a16:creationId xmlns:a16="http://schemas.microsoft.com/office/drawing/2014/main" xmlns="" id="{101B1F92-4E69-40DB-B5C7-F39914AE8922}"/>
              </a:ext>
            </a:extLst>
          </p:cNvPr>
          <p:cNvSpPr txBox="1"/>
          <p:nvPr/>
        </p:nvSpPr>
        <p:spPr>
          <a:xfrm>
            <a:off x="2284234" y="1381291"/>
            <a:ext cx="196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rgbClr val="002060"/>
                </a:solidFill>
                <a:latin typeface="+mn-lt"/>
              </a:rPr>
              <a:t>Antal</a:t>
            </a:r>
          </a:p>
        </p:txBody>
      </p:sp>
      <p:graphicFrame>
        <p:nvGraphicFramePr>
          <p:cNvPr id="77" name="Pladsholder til indhold 10">
            <a:extLst>
              <a:ext uri="{FF2B5EF4-FFF2-40B4-BE49-F238E27FC236}">
                <a16:creationId xmlns:a16="http://schemas.microsoft.com/office/drawing/2014/main" xmlns="" id="{0C46A370-9F0B-47E7-8021-26A338A1C7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438353"/>
              </p:ext>
            </p:extLst>
          </p:nvPr>
        </p:nvGraphicFramePr>
        <p:xfrm>
          <a:off x="4450369" y="1565957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xmlns="" id="{9A28CF53-C7CD-430C-AB47-AC5794BA2F75}"/>
              </a:ext>
            </a:extLst>
          </p:cNvPr>
          <p:cNvSpPr txBox="1"/>
          <p:nvPr/>
        </p:nvSpPr>
        <p:spPr>
          <a:xfrm>
            <a:off x="7617203" y="23159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40%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xmlns="" id="{26D92E54-FB8F-4B4A-AE72-A0229E44B1E5}"/>
              </a:ext>
            </a:extLst>
          </p:cNvPr>
          <p:cNvSpPr txBox="1"/>
          <p:nvPr/>
        </p:nvSpPr>
        <p:spPr>
          <a:xfrm>
            <a:off x="6733089" y="281053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33 %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xmlns="" id="{E423228E-09B7-4C85-AE46-CBCB2F3C158D}"/>
              </a:ext>
            </a:extLst>
          </p:cNvPr>
          <p:cNvSpPr txBox="1"/>
          <p:nvPr/>
        </p:nvSpPr>
        <p:spPr>
          <a:xfrm>
            <a:off x="5867059" y="297322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31 %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xmlns="" id="{3B5C94B2-73AD-4708-9D58-7DC1A1217BE2}"/>
              </a:ext>
            </a:extLst>
          </p:cNvPr>
          <p:cNvSpPr txBox="1"/>
          <p:nvPr/>
        </p:nvSpPr>
        <p:spPr>
          <a:xfrm>
            <a:off x="4979603" y="37326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21%</a:t>
            </a:r>
          </a:p>
        </p:txBody>
      </p:sp>
    </p:spTree>
    <p:extLst>
      <p:ext uri="{BB962C8B-B14F-4D97-AF65-F5344CB8AC3E}">
        <p14:creationId xmlns:p14="http://schemas.microsoft.com/office/powerpoint/2010/main" val="2878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8" grpId="0"/>
      <p:bldGraphic spid="77" grpId="0">
        <p:bldAsOne/>
      </p:bldGraphic>
      <p:bldP spid="3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sender børn og unge </a:t>
            </a:r>
            <a:br>
              <a:rPr lang="da-DK" dirty="0"/>
            </a:br>
            <a:r>
              <a:rPr lang="da-DK" dirty="0"/>
              <a:t>i udenforskab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1381517" y="6192852"/>
            <a:ext cx="7618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Min figur efter inspiration af Ingmar Nilsson og Andreas </a:t>
            </a:r>
            <a:r>
              <a:rPr lang="da-DK" sz="1400" dirty="0" err="1"/>
              <a:t>Wadeskog</a:t>
            </a:r>
            <a:r>
              <a:rPr lang="da-DK" sz="1400" dirty="0"/>
              <a:t>, </a:t>
            </a:r>
            <a:r>
              <a:rPr lang="da-DK" sz="1400" dirty="0" err="1"/>
              <a:t>Utanforskabets</a:t>
            </a:r>
            <a:r>
              <a:rPr lang="da-DK" sz="1400" dirty="0"/>
              <a:t> pris 2014; </a:t>
            </a:r>
          </a:p>
          <a:p>
            <a:r>
              <a:rPr lang="da-DK" sz="1400" dirty="0" err="1"/>
              <a:t>Unga</a:t>
            </a:r>
            <a:r>
              <a:rPr lang="da-DK" sz="1400" dirty="0"/>
              <a:t>, </a:t>
            </a:r>
            <a:r>
              <a:rPr lang="da-DK" sz="1400" dirty="0" err="1"/>
              <a:t>skolmisslyckande</a:t>
            </a:r>
            <a:r>
              <a:rPr lang="da-DK" sz="1400" dirty="0"/>
              <a:t> </a:t>
            </a:r>
            <a:r>
              <a:rPr lang="da-DK" sz="1400" dirty="0" err="1"/>
              <a:t>och</a:t>
            </a:r>
            <a:r>
              <a:rPr lang="da-DK" sz="1400" dirty="0"/>
              <a:t> </a:t>
            </a:r>
            <a:r>
              <a:rPr lang="da-DK" sz="1400" dirty="0" err="1"/>
              <a:t>arbetsmarknad</a:t>
            </a:r>
            <a:r>
              <a:rPr lang="da-DK" sz="1400" dirty="0"/>
              <a:t> 2014; Nilsson 2011 Strategier) </a:t>
            </a:r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xmlns="" id="{A8E010C8-DE46-4755-86D4-2EB47E36F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97384"/>
            <a:ext cx="9076728" cy="4615722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6748530" y="1497384"/>
            <a:ext cx="1908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>
                <a:solidFill>
                  <a:srgbClr val="FF0000"/>
                </a:solidFill>
                <a:latin typeface="+mn-lt"/>
              </a:rPr>
              <a:t>3.000-3.500</a:t>
            </a:r>
          </a:p>
          <a:p>
            <a:pPr algn="ctr"/>
            <a:r>
              <a:rPr lang="da-DK" dirty="0">
                <a:solidFill>
                  <a:srgbClr val="FF0000"/>
                </a:solidFill>
                <a:latin typeface="+mn-lt"/>
              </a:rPr>
              <a:t>af hver årgang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2026308" y="1629833"/>
            <a:ext cx="31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+mn-lt"/>
              </a:rPr>
              <a:t>60.000 per fødselsårgang</a:t>
            </a:r>
          </a:p>
        </p:txBody>
      </p:sp>
    </p:spTree>
    <p:extLst>
      <p:ext uri="{BB962C8B-B14F-4D97-AF65-F5344CB8AC3E}">
        <p14:creationId xmlns:p14="http://schemas.microsoft.com/office/powerpoint/2010/main" val="1768696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n/>
                <a:solidFill>
                  <a:schemeClr val="tx2"/>
                </a:solidFill>
              </a:rPr>
              <a:t/>
            </a:r>
            <a:br>
              <a:rPr lang="da-DK" b="1" dirty="0">
                <a:ln/>
                <a:solidFill>
                  <a:schemeClr val="tx2"/>
                </a:solidFill>
              </a:rPr>
            </a:br>
            <a:r>
              <a:rPr lang="da-DK" b="1" dirty="0">
                <a:ln/>
                <a:solidFill>
                  <a:schemeClr val="tx2"/>
                </a:solidFill>
              </a:rPr>
              <a:t>UDENFORSKAB </a:t>
            </a:r>
            <a:br>
              <a:rPr lang="da-DK" b="1" dirty="0">
                <a:ln/>
                <a:solidFill>
                  <a:schemeClr val="tx2"/>
                </a:solidFill>
              </a:rPr>
            </a:br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57200" y="1417638"/>
            <a:ext cx="8229600" cy="50783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71500" indent="-571500">
              <a:buFontTx/>
              <a:buChar char="-"/>
            </a:pPr>
            <a:r>
              <a:rPr lang="da-DK" sz="3600" b="1" dirty="0">
                <a:ln/>
                <a:solidFill>
                  <a:srgbClr val="FF0000"/>
                </a:solidFill>
              </a:rPr>
              <a:t>Alle de mennesker som ikke har fået den rigtige og rettidige støtte</a:t>
            </a:r>
          </a:p>
          <a:p>
            <a:pPr marL="571500" indent="-571500">
              <a:buFontTx/>
              <a:buChar char="-"/>
            </a:pPr>
            <a:r>
              <a:rPr lang="da-DK" sz="3600" b="1" dirty="0">
                <a:ln/>
                <a:solidFill>
                  <a:srgbClr val="FF0000"/>
                </a:solidFill>
              </a:rPr>
              <a:t>Det koster: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da-DK" sz="3600" b="1" i="1" dirty="0">
                <a:ln/>
                <a:solidFill>
                  <a:srgbClr val="FF0000"/>
                </a:solidFill>
              </a:rPr>
              <a:t>I menneskelig nød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da-DK" sz="3600" b="1" i="1" dirty="0">
                <a:ln/>
                <a:solidFill>
                  <a:srgbClr val="FF0000"/>
                </a:solidFill>
              </a:rPr>
              <a:t>200.000 voksne som ikke fik et liv som de selv var herre over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da-DK" sz="3600" b="1" dirty="0">
                <a:ln/>
                <a:solidFill>
                  <a:srgbClr val="FF0000"/>
                </a:solidFill>
              </a:rPr>
              <a:t>I offentlige udgifter 100 mia.kr årligt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da-DK" sz="3600" b="1" dirty="0">
                <a:ln/>
                <a:solidFill>
                  <a:srgbClr val="FF0000"/>
                </a:solidFill>
              </a:rPr>
              <a:t>I samfundsrigdom 7% BNP</a:t>
            </a:r>
          </a:p>
        </p:txBody>
      </p:sp>
    </p:spTree>
    <p:extLst>
      <p:ext uri="{BB962C8B-B14F-4D97-AF65-F5344CB8AC3E}">
        <p14:creationId xmlns:p14="http://schemas.microsoft.com/office/powerpoint/2010/main" val="2573328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danske velfærdssamfunds udgifter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4676390" y="6210275"/>
            <a:ext cx="2601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/>
              <a:t>Nyt fra Danmarks Statistik nr 492 2016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81" y="1501750"/>
            <a:ext cx="8027637" cy="4750532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839608" y="2834798"/>
            <a:ext cx="1255930" cy="487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/>
          <p:cNvSpPr/>
          <p:nvPr/>
        </p:nvSpPr>
        <p:spPr>
          <a:xfrm>
            <a:off x="4488110" y="5452844"/>
            <a:ext cx="1434517" cy="604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/>
          <p:cNvSpPr/>
          <p:nvPr/>
        </p:nvSpPr>
        <p:spPr>
          <a:xfrm>
            <a:off x="5843952" y="2608976"/>
            <a:ext cx="1434431" cy="645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/>
          <p:cNvSpPr txBox="1"/>
          <p:nvPr/>
        </p:nvSpPr>
        <p:spPr>
          <a:xfrm>
            <a:off x="7278383" y="2407284"/>
            <a:ext cx="1682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476 mia.kr</a:t>
            </a:r>
          </a:p>
          <a:p>
            <a:r>
              <a:rPr lang="da-DK" dirty="0">
                <a:solidFill>
                  <a:srgbClr val="FF0000"/>
                </a:solidFill>
              </a:rPr>
              <a:t>Heraf 45 mia.kr til det specialiserede socialområde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447343" y="2869455"/>
            <a:ext cx="139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141 mia.kr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5922627" y="5721902"/>
            <a:ext cx="139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 173 mia.kr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4920917" y="1464536"/>
            <a:ext cx="20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I alt 1.083 mia.kr</a:t>
            </a:r>
          </a:p>
        </p:txBody>
      </p:sp>
    </p:spTree>
    <p:extLst>
      <p:ext uri="{BB962C8B-B14F-4D97-AF65-F5344CB8AC3E}">
        <p14:creationId xmlns:p14="http://schemas.microsoft.com/office/powerpoint/2010/main" val="2007617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6331" y="712177"/>
            <a:ext cx="7886700" cy="5310553"/>
          </a:xfrm>
          <a:solidFill>
            <a:srgbClr val="FF0000"/>
          </a:solidFill>
        </p:spPr>
        <p:txBody>
          <a:bodyPr anchor="t"/>
          <a:lstStyle/>
          <a:p>
            <a:pPr algn="l"/>
            <a:r>
              <a:rPr lang="da-DK" sz="2800" dirty="0">
                <a:solidFill>
                  <a:srgbClr val="FFFF00"/>
                </a:solidFill>
              </a:rPr>
              <a:t/>
            </a:r>
            <a:br>
              <a:rPr lang="da-DK" sz="2800" dirty="0">
                <a:solidFill>
                  <a:srgbClr val="FFFF00"/>
                </a:solidFill>
              </a:rPr>
            </a:br>
            <a:r>
              <a:rPr lang="da-DK" sz="2800" dirty="0">
                <a:solidFill>
                  <a:srgbClr val="FFFF00"/>
                </a:solidFill>
              </a:rPr>
              <a:t/>
            </a:r>
            <a:br>
              <a:rPr lang="da-DK" sz="2800" dirty="0">
                <a:solidFill>
                  <a:srgbClr val="FFFF00"/>
                </a:solidFill>
              </a:rPr>
            </a:br>
            <a:endParaRPr lang="da-DK" sz="2400" dirty="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>
                <a:latin typeface="+mn-lt"/>
              </a:rPr>
              <a:t>© Knud Aarup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1135" y="1679725"/>
            <a:ext cx="6584950" cy="1677044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da-DK" dirty="0">
                <a:solidFill>
                  <a:srgbClr val="FFFF00"/>
                </a:solidFill>
              </a:rPr>
              <a:t>Danmark bruger mere end 800 </a:t>
            </a:r>
            <a:r>
              <a:rPr lang="da-DK" dirty="0" err="1">
                <a:solidFill>
                  <a:srgbClr val="FFFF00"/>
                </a:solidFill>
              </a:rPr>
              <a:t>mia</a:t>
            </a:r>
            <a:r>
              <a:rPr lang="da-DK" dirty="0">
                <a:solidFill>
                  <a:srgbClr val="FFFF00"/>
                </a:solidFill>
              </a:rPr>
              <a:t> kr. årligt på velfærds- og sociale forhold</a:t>
            </a:r>
          </a:p>
          <a:p>
            <a:pPr marL="0" indent="0" algn="ctr">
              <a:buFontTx/>
              <a:buNone/>
            </a:pPr>
            <a:endParaRPr lang="da-DK" sz="1400" dirty="0">
              <a:solidFill>
                <a:srgbClr val="FFFF00"/>
              </a:solidFill>
            </a:endParaRPr>
          </a:p>
          <a:p>
            <a:pPr marL="0" indent="0" algn="ctr">
              <a:buFontTx/>
              <a:buNone/>
            </a:pPr>
            <a:endParaRPr lang="da-DK" sz="1400" dirty="0">
              <a:solidFill>
                <a:srgbClr val="FFFF00"/>
              </a:solidFill>
            </a:endParaRPr>
          </a:p>
          <a:p>
            <a:pPr marL="0" indent="0" algn="ctr">
              <a:buFontTx/>
              <a:buNone/>
            </a:pPr>
            <a:r>
              <a:rPr lang="da-DK" dirty="0">
                <a:solidFill>
                  <a:srgbClr val="FFFF00"/>
                </a:solidFill>
              </a:rPr>
              <a:t>Danmark har mere end 600.000 veluddannede social- og velfærdsarbejdere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AF4B6F37-4042-43E4-8B47-DCD95D7F0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94067"/>
            <a:ext cx="1533695" cy="13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3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0113" y="578644"/>
            <a:ext cx="7200900" cy="3887788"/>
          </a:xfrm>
          <a:solidFill>
            <a:srgbClr val="595959"/>
          </a:solidFill>
        </p:spPr>
        <p:txBody>
          <a:bodyPr anchor="t"/>
          <a:lstStyle/>
          <a:p>
            <a:pPr algn="l"/>
            <a:r>
              <a:rPr lang="da-DK" sz="2800" dirty="0">
                <a:solidFill>
                  <a:srgbClr val="FFFF00"/>
                </a:solidFill>
              </a:rPr>
              <a:t/>
            </a:r>
            <a:br>
              <a:rPr lang="da-DK" sz="2800" dirty="0">
                <a:solidFill>
                  <a:srgbClr val="FFFF00"/>
                </a:solidFill>
              </a:rPr>
            </a:br>
            <a:r>
              <a:rPr lang="da-DK" sz="2800" dirty="0">
                <a:solidFill>
                  <a:srgbClr val="FFFF00"/>
                </a:solidFill>
              </a:rPr>
              <a:t/>
            </a:r>
            <a:br>
              <a:rPr lang="da-DK" sz="2800" dirty="0">
                <a:solidFill>
                  <a:srgbClr val="FFFF00"/>
                </a:solidFill>
              </a:rPr>
            </a:br>
            <a:endParaRPr lang="da-DK" sz="2400" dirty="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>
                <a:latin typeface="+mn-lt"/>
              </a:rPr>
              <a:t>© Knud Aarup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08088" y="2282692"/>
            <a:ext cx="6584950" cy="1109663"/>
          </a:xfrm>
        </p:spPr>
        <p:txBody>
          <a:bodyPr/>
          <a:lstStyle/>
          <a:p>
            <a:pPr marL="0" indent="0">
              <a:buNone/>
            </a:pPr>
            <a:r>
              <a:rPr lang="da-DK" sz="2000" i="1" dirty="0">
                <a:solidFill>
                  <a:srgbClr val="FFFF00"/>
                </a:solidFill>
              </a:rPr>
              <a:t>Danmark er et dejligt land. Et af de bedste i verden. Det kan vi danskere hurtigt blive enige om. </a:t>
            </a:r>
          </a:p>
          <a:p>
            <a:pPr marL="0" indent="0">
              <a:buNone/>
            </a:pPr>
            <a:r>
              <a:rPr lang="da-DK" sz="2000" i="1" dirty="0">
                <a:solidFill>
                  <a:srgbClr val="FFFF00"/>
                </a:solidFill>
              </a:rPr>
              <a:t>Gennem generationer har vi skabt en helt særlig plet på kloden. Med frihed. Velstand. Harmoni. </a:t>
            </a:r>
          </a:p>
          <a:p>
            <a:pPr marL="0" indent="0" algn="ctr">
              <a:buFontTx/>
              <a:buNone/>
            </a:pPr>
            <a:endParaRPr lang="da-DK" sz="2000" i="1" dirty="0">
              <a:solidFill>
                <a:srgbClr val="FFFF00"/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24671"/>
            <a:ext cx="5195888" cy="124303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547A84B1-887F-4DFC-A5BE-7100E20F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196" y="4025116"/>
            <a:ext cx="3227056" cy="241762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967204CB-416D-4CC9-9447-07BDF7004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04" y="4025116"/>
            <a:ext cx="3529274" cy="242768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xmlns="" id="{CBE6F2C8-22BD-4354-A2D3-B9A960BA2199}"/>
              </a:ext>
            </a:extLst>
          </p:cNvPr>
          <p:cNvSpPr txBox="1"/>
          <p:nvPr/>
        </p:nvSpPr>
        <p:spPr>
          <a:xfrm>
            <a:off x="1246188" y="20134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</a:rPr>
              <a:t>2015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xmlns="" id="{15DB6648-4B97-4635-AD1E-2D4C8987382E}"/>
              </a:ext>
            </a:extLst>
          </p:cNvPr>
          <p:cNvSpPr txBox="1"/>
          <p:nvPr/>
        </p:nvSpPr>
        <p:spPr>
          <a:xfrm>
            <a:off x="1246187" y="40868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</a:rPr>
              <a:t>2017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274C7AA9-D8F1-4B5E-A688-AC5E823F7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752" y="296328"/>
            <a:ext cx="1758710" cy="17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0113" y="1412875"/>
            <a:ext cx="7200900" cy="3887788"/>
          </a:xfrm>
          <a:solidFill>
            <a:srgbClr val="595959"/>
          </a:solidFill>
        </p:spPr>
        <p:txBody>
          <a:bodyPr anchor="t"/>
          <a:lstStyle/>
          <a:p>
            <a:pPr algn="l"/>
            <a:r>
              <a:rPr lang="da-DK" sz="2800" dirty="0">
                <a:solidFill>
                  <a:srgbClr val="FFFF00"/>
                </a:solidFill>
              </a:rPr>
              <a:t/>
            </a:r>
            <a:br>
              <a:rPr lang="da-DK" sz="2800" dirty="0">
                <a:solidFill>
                  <a:srgbClr val="FFFF00"/>
                </a:solidFill>
              </a:rPr>
            </a:br>
            <a:r>
              <a:rPr lang="da-DK" sz="2800" dirty="0">
                <a:solidFill>
                  <a:srgbClr val="FFFF00"/>
                </a:solidFill>
              </a:rPr>
              <a:t/>
            </a:r>
            <a:br>
              <a:rPr lang="da-DK" sz="2800" dirty="0">
                <a:solidFill>
                  <a:srgbClr val="FFFF00"/>
                </a:solidFill>
              </a:rPr>
            </a:br>
            <a:endParaRPr lang="da-DK" sz="2400" dirty="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>
                <a:latin typeface="+mn-lt"/>
              </a:rPr>
              <a:t>© Knud Aarup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08088" y="3356769"/>
            <a:ext cx="6584950" cy="1109663"/>
          </a:xfrm>
        </p:spPr>
        <p:txBody>
          <a:bodyPr/>
          <a:lstStyle/>
          <a:p>
            <a:pPr marL="0" indent="0">
              <a:buNone/>
            </a:pPr>
            <a:r>
              <a:rPr lang="da-DK" sz="2000" i="1" dirty="0">
                <a:solidFill>
                  <a:srgbClr val="FFFF00"/>
                </a:solidFill>
              </a:rPr>
              <a:t>Danmark er et dejligt land. Et af de bedste i verden. Det kan vi danskere hurtigt blive enige om. </a:t>
            </a:r>
          </a:p>
          <a:p>
            <a:pPr marL="0" indent="0">
              <a:buNone/>
            </a:pPr>
            <a:r>
              <a:rPr lang="da-DK" sz="2000" i="1" dirty="0">
                <a:solidFill>
                  <a:srgbClr val="FFFF00"/>
                </a:solidFill>
              </a:rPr>
              <a:t>Gennem generationer har vi skabt en helt særlig plet på kloden. Med frihed. Velstand. Harmoni. </a:t>
            </a:r>
          </a:p>
          <a:p>
            <a:pPr marL="0" indent="0" algn="ctr">
              <a:buFontTx/>
              <a:buNone/>
            </a:pPr>
            <a:endParaRPr lang="da-DK" sz="2000" i="1" dirty="0">
              <a:solidFill>
                <a:srgbClr val="FFFF00"/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755753"/>
            <a:ext cx="5195888" cy="124303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 rot="20016732">
            <a:off x="238055" y="1132078"/>
            <a:ext cx="8469517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Velfærdsillusion</a:t>
            </a:r>
          </a:p>
          <a:p>
            <a:pPr algn="ctr"/>
            <a:r>
              <a:rPr lang="da-DK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– Danmark er et 80%-velfærdsamfund</a:t>
            </a:r>
          </a:p>
        </p:txBody>
      </p:sp>
    </p:spTree>
    <p:extLst>
      <p:ext uri="{BB962C8B-B14F-4D97-AF65-F5344CB8AC3E}">
        <p14:creationId xmlns:p14="http://schemas.microsoft.com/office/powerpoint/2010/main" val="270139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indbydelsen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1417638"/>
            <a:ext cx="7873068" cy="4708525"/>
          </a:xfrm>
        </p:spPr>
        <p:txBody>
          <a:bodyPr/>
          <a:lstStyle/>
          <a:p>
            <a:r>
              <a:rPr lang="da-DK" sz="1800" dirty="0"/>
              <a:t>Knud Aarup, 62 år, Cand.scient.pol. og Uafhængig agent i udvikling af velfærdssamfundet</a:t>
            </a:r>
          </a:p>
          <a:p>
            <a:r>
              <a:rPr lang="da-DK" sz="1800" dirty="0"/>
              <a:t>Formand for Socialpolitisk Forening, Formand for Røde Kors Aarhus, medl. af </a:t>
            </a:r>
            <a:r>
              <a:rPr lang="da-DK" sz="1800" dirty="0" err="1"/>
              <a:t>best</a:t>
            </a:r>
            <a:r>
              <a:rPr lang="da-DK" sz="1800" dirty="0"/>
              <a:t>. i Lær for livet, Kirkens Korshær Aarhus, Huset Venture, mv.</a:t>
            </a:r>
          </a:p>
          <a:p>
            <a:r>
              <a:rPr lang="da-DK" sz="1800" dirty="0"/>
              <a:t>Tidligere: Socialstyrelsen, Randers Kommune, Det Jyske Musikkonservatorium, Horsens Kommune, Hadsten Kommune, Kommunedata, PLS Consult (Rambøll </a:t>
            </a:r>
            <a:r>
              <a:rPr lang="da-DK" sz="1800" dirty="0" err="1"/>
              <a:t>Mgm</a:t>
            </a:r>
            <a:r>
              <a:rPr lang="da-DK" sz="1800" dirty="0"/>
              <a:t>.), </a:t>
            </a:r>
            <a:r>
              <a:rPr lang="da-DK" sz="1800" dirty="0" err="1"/>
              <a:t>Arbejds</a:t>
            </a:r>
            <a:r>
              <a:rPr lang="da-DK" sz="1800" dirty="0"/>
              <a:t>-direktoratet og Indenrigsministeriet</a:t>
            </a:r>
          </a:p>
          <a:p>
            <a:r>
              <a:rPr lang="da-DK" sz="1800" dirty="0"/>
              <a:t>Leder siden 1986 – chef siden 1990</a:t>
            </a:r>
          </a:p>
          <a:p>
            <a:r>
              <a:rPr lang="da-DK" sz="1800" dirty="0"/>
              <a:t>Undervist siden 1979 – AU, AAU, ABS, </a:t>
            </a:r>
            <a:r>
              <a:rPr lang="da-DK" sz="1800" dirty="0" err="1"/>
              <a:t>professionsudd</a:t>
            </a:r>
            <a:r>
              <a:rPr lang="da-DK" sz="1800" dirty="0"/>
              <a:t>.</a:t>
            </a:r>
          </a:p>
          <a:p>
            <a:r>
              <a:rPr lang="da-DK" sz="1800" dirty="0"/>
              <a:t>Censor på de samfundsvidenskabelige uddannelser</a:t>
            </a:r>
          </a:p>
          <a:p>
            <a:r>
              <a:rPr lang="da-DK" sz="1800" dirty="0"/>
              <a:t>Jeg har blandet mig i mange år – bl.a. </a:t>
            </a:r>
            <a:r>
              <a:rPr lang="da-DK" sz="1800" i="1" dirty="0"/>
              <a:t>Frivillighedens Velfærdssamfund</a:t>
            </a:r>
            <a:r>
              <a:rPr lang="da-DK" sz="1800" dirty="0"/>
              <a:t>, Frydenlund 2010, samt blogger på Mandag Morgen, Altinget, PIOPIO</a:t>
            </a:r>
          </a:p>
          <a:p>
            <a:r>
              <a:rPr lang="da-DK" sz="1800" dirty="0"/>
              <a:t>Bogaktuel: </a:t>
            </a:r>
            <a:r>
              <a:rPr lang="da-DK" sz="1800" i="1"/>
              <a:t>Fra udenforskab </a:t>
            </a:r>
            <a:r>
              <a:rPr lang="da-DK" sz="1800" i="1" dirty="0"/>
              <a:t>til fællesskab – seks bud på et bedre velfærdssamfund</a:t>
            </a:r>
            <a:r>
              <a:rPr lang="da-DK" sz="1800" dirty="0"/>
              <a:t>, DJØF Forlag, september 2017 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© Knud Aarup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B9DB35D2-D9B2-468B-8504-CEC11339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438" y="112713"/>
            <a:ext cx="1389015" cy="20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0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68689ED-36C8-4F5E-B27D-B7DFF821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 vi ved at miste troen på fællesskabets støttende hånd?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93EA1039-9AC2-4931-ADF6-4D88D0FFF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824DD6BD-C1BA-4442-A42B-B63093D1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0B00AB47-57A1-4033-916F-99F2BF784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299" y="1417638"/>
            <a:ext cx="4859501" cy="322250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E918BE33-951E-452F-97FB-BD2900C6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534" y="2733965"/>
            <a:ext cx="1759677" cy="147502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B46E038D-6565-45BA-9939-C655B983A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013077"/>
            <a:ext cx="5037334" cy="218123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71FC8528-8311-482D-BDC3-887DDEC98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1417638"/>
            <a:ext cx="4475526" cy="261691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6EDD54BB-D8EE-41D1-AD0F-18A24E41C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721" y="4013077"/>
            <a:ext cx="3851079" cy="21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6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6EB77BDB-1CE4-485A-9BBC-5D7B5A08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/>
              <a:t>Stigende </a:t>
            </a:r>
            <a:br>
              <a:rPr lang="da-DK" dirty="0"/>
            </a:br>
            <a:r>
              <a:rPr lang="da-DK" dirty="0"/>
              <a:t>utryghed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xmlns="" id="{E26B911F-7F50-4679-AFA6-D01C0D102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06987" cy="4525963"/>
          </a:xfrm>
        </p:spPr>
        <p:txBody>
          <a:bodyPr/>
          <a:lstStyle/>
          <a:p>
            <a:r>
              <a:rPr lang="da-DK" sz="2800" dirty="0"/>
              <a:t>Den gennemsnitlige tryghed faldet de sidste 10-15 år</a:t>
            </a:r>
          </a:p>
          <a:p>
            <a:endParaRPr lang="da-DK" sz="2800" dirty="0"/>
          </a:p>
          <a:p>
            <a:r>
              <a:rPr lang="da-DK" sz="2800" dirty="0"/>
              <a:t>Andel af utrygge voksne vokset fra 2,6% til 17,7%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xmlns="" id="{C13E418C-E6D4-43B2-8710-2C7BB48F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D0C90989-9033-483B-85D1-B1876E7CA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187" y="0"/>
            <a:ext cx="4815454" cy="685799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D6122C8F-C7F6-481B-990B-24BCF12A852F}"/>
              </a:ext>
            </a:extLst>
          </p:cNvPr>
          <p:cNvSpPr/>
          <p:nvPr/>
        </p:nvSpPr>
        <p:spPr>
          <a:xfrm>
            <a:off x="4488110" y="536896"/>
            <a:ext cx="385894" cy="335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0712EE93-6265-4BD2-9019-804F2C59E9FD}"/>
              </a:ext>
            </a:extLst>
          </p:cNvPr>
          <p:cNvSpPr/>
          <p:nvPr/>
        </p:nvSpPr>
        <p:spPr>
          <a:xfrm>
            <a:off x="7987717" y="2618764"/>
            <a:ext cx="385894" cy="335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F8106CB3-6988-4182-96A8-6172A92B1CEE}"/>
              </a:ext>
            </a:extLst>
          </p:cNvPr>
          <p:cNvSpPr/>
          <p:nvPr/>
        </p:nvSpPr>
        <p:spPr>
          <a:xfrm>
            <a:off x="4488110" y="5752802"/>
            <a:ext cx="385894" cy="335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008FA489-4E66-445B-BD0C-63F992C92A78}"/>
              </a:ext>
            </a:extLst>
          </p:cNvPr>
          <p:cNvSpPr/>
          <p:nvPr/>
        </p:nvSpPr>
        <p:spPr>
          <a:xfrm>
            <a:off x="7987717" y="3802258"/>
            <a:ext cx="385894" cy="335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2179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86C6B17-2928-437E-A305-75A7EB9D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bliver utrygge?</a:t>
            </a:r>
            <a:br>
              <a:rPr lang="da-DK" dirty="0"/>
            </a:br>
            <a:r>
              <a:rPr lang="da-DK" dirty="0"/>
              <a:t>(”andel utrygge”)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89F6AC87-DB3D-4185-9321-846CAC96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xmlns="" id="{BFEC52D0-6445-4BB5-BE90-9F125BEA9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394" y="1880093"/>
            <a:ext cx="4860459" cy="3494155"/>
          </a:xfrm>
          <a:prstGeom prst="rect">
            <a:avLst/>
          </a:prstGeom>
        </p:spPr>
      </p:pic>
      <p:grpSp>
        <p:nvGrpSpPr>
          <p:cNvPr id="36" name="Gruppe 35">
            <a:extLst>
              <a:ext uri="{FF2B5EF4-FFF2-40B4-BE49-F238E27FC236}">
                <a16:creationId xmlns:a16="http://schemas.microsoft.com/office/drawing/2014/main" xmlns="" id="{D1180F76-6190-4446-8559-A0B4B542C430}"/>
              </a:ext>
            </a:extLst>
          </p:cNvPr>
          <p:cNvGrpSpPr/>
          <p:nvPr/>
        </p:nvGrpSpPr>
        <p:grpSpPr>
          <a:xfrm>
            <a:off x="3855319" y="2241610"/>
            <a:ext cx="4965165" cy="369332"/>
            <a:chOff x="4942512" y="2266777"/>
            <a:chExt cx="4965165" cy="369332"/>
          </a:xfrm>
        </p:grpSpPr>
        <p:sp>
          <p:nvSpPr>
            <p:cNvPr id="7" name="Pil: nedad 6">
              <a:extLst>
                <a:ext uri="{FF2B5EF4-FFF2-40B4-BE49-F238E27FC236}">
                  <a16:creationId xmlns:a16="http://schemas.microsoft.com/office/drawing/2014/main" xmlns="" id="{BB6B9284-B798-4011-866D-AE5EA0AD1E2E}"/>
                </a:ext>
              </a:extLst>
            </p:cNvPr>
            <p:cNvSpPr/>
            <p:nvPr/>
          </p:nvSpPr>
          <p:spPr>
            <a:xfrm rot="5400000">
              <a:off x="5487797" y="1797102"/>
              <a:ext cx="218114" cy="130868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xmlns="" id="{F2995FE5-4EC4-4A6E-B574-1FD2309E22B2}"/>
                </a:ext>
              </a:extLst>
            </p:cNvPr>
            <p:cNvSpPr txBox="1"/>
            <p:nvPr/>
          </p:nvSpPr>
          <p:spPr>
            <a:xfrm>
              <a:off x="6350293" y="2266777"/>
              <a:ext cx="3557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</a:rPr>
                <a:t>De ufaglærte bliver mere utrygge</a:t>
              </a:r>
            </a:p>
          </p:txBody>
        </p:sp>
      </p:grpSp>
      <p:grpSp>
        <p:nvGrpSpPr>
          <p:cNvPr id="38" name="Gruppe 37">
            <a:extLst>
              <a:ext uri="{FF2B5EF4-FFF2-40B4-BE49-F238E27FC236}">
                <a16:creationId xmlns:a16="http://schemas.microsoft.com/office/drawing/2014/main" xmlns="" id="{9A6C8AB7-4E5C-468B-B3D2-84076ADED1ED}"/>
              </a:ext>
            </a:extLst>
          </p:cNvPr>
          <p:cNvGrpSpPr/>
          <p:nvPr/>
        </p:nvGrpSpPr>
        <p:grpSpPr>
          <a:xfrm>
            <a:off x="5164003" y="4088436"/>
            <a:ext cx="3884480" cy="369332"/>
            <a:chOff x="5596853" y="5546668"/>
            <a:chExt cx="3884480" cy="369332"/>
          </a:xfrm>
        </p:grpSpPr>
        <p:sp>
          <p:nvSpPr>
            <p:cNvPr id="9" name="Pil: nedad 8">
              <a:extLst>
                <a:ext uri="{FF2B5EF4-FFF2-40B4-BE49-F238E27FC236}">
                  <a16:creationId xmlns:a16="http://schemas.microsoft.com/office/drawing/2014/main" xmlns="" id="{D0CF0174-8855-425E-AC92-721A50FBB662}"/>
                </a:ext>
              </a:extLst>
            </p:cNvPr>
            <p:cNvSpPr/>
            <p:nvPr/>
          </p:nvSpPr>
          <p:spPr>
            <a:xfrm rot="5400000">
              <a:off x="6142138" y="5076993"/>
              <a:ext cx="218114" cy="130868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xmlns="" id="{0B86B09E-4077-4F61-B047-580F715AB523}"/>
                </a:ext>
              </a:extLst>
            </p:cNvPr>
            <p:cNvSpPr txBox="1"/>
            <p:nvPr/>
          </p:nvSpPr>
          <p:spPr>
            <a:xfrm>
              <a:off x="6885751" y="5546668"/>
              <a:ext cx="2595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rgbClr val="FF0000"/>
                  </a:solidFill>
                </a:rPr>
                <a:t>Dem udenfor ligger højt</a:t>
              </a:r>
            </a:p>
          </p:txBody>
        </p:sp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xmlns="" id="{6512C17F-4585-471E-AB23-F65F341A94CE}"/>
              </a:ext>
            </a:extLst>
          </p:cNvPr>
          <p:cNvGrpSpPr/>
          <p:nvPr/>
        </p:nvGrpSpPr>
        <p:grpSpPr>
          <a:xfrm>
            <a:off x="3945400" y="4615256"/>
            <a:ext cx="5206906" cy="338554"/>
            <a:chOff x="6095874" y="6188392"/>
            <a:chExt cx="5206906" cy="338554"/>
          </a:xfrm>
        </p:grpSpPr>
        <p:sp>
          <p:nvSpPr>
            <p:cNvPr id="10" name="Pil: nedad 9">
              <a:extLst>
                <a:ext uri="{FF2B5EF4-FFF2-40B4-BE49-F238E27FC236}">
                  <a16:creationId xmlns:a16="http://schemas.microsoft.com/office/drawing/2014/main" xmlns="" id="{BF9DF966-B27B-4B33-A61E-7F874CAEBEBF}"/>
                </a:ext>
              </a:extLst>
            </p:cNvPr>
            <p:cNvSpPr/>
            <p:nvPr/>
          </p:nvSpPr>
          <p:spPr>
            <a:xfrm rot="5400000">
              <a:off x="6641159" y="5697755"/>
              <a:ext cx="218114" cy="130868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xmlns="" id="{B8B2F0B0-1726-4FA7-9E40-07BBEF60123F}"/>
                </a:ext>
              </a:extLst>
            </p:cNvPr>
            <p:cNvSpPr txBox="1"/>
            <p:nvPr/>
          </p:nvSpPr>
          <p:spPr>
            <a:xfrm>
              <a:off x="7413574" y="6188392"/>
              <a:ext cx="3889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solidFill>
                    <a:srgbClr val="FF0000"/>
                  </a:solidFill>
                </a:rPr>
                <a:t>Dagpenge-usikkerhed og utryghed stiger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287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2AB4EFE2-7890-4C7B-AFE1-666F6F81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D18F09C7-F549-45C0-8B46-3033D906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52"/>
            <a:ext cx="9144000" cy="610533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xmlns="" id="{C257A75D-D87A-4423-98B1-D072EF0C650B}"/>
              </a:ext>
            </a:extLst>
          </p:cNvPr>
          <p:cNvSpPr txBox="1"/>
          <p:nvPr/>
        </p:nvSpPr>
        <p:spPr>
          <a:xfrm>
            <a:off x="2432807" y="1384184"/>
            <a:ext cx="579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rgbClr val="FF0000"/>
                </a:solidFill>
                <a:latin typeface="+mn-lt"/>
              </a:rPr>
              <a:t>Hvor lang er man ude i sumpen?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xmlns="" id="{5D7AFE90-89D1-434C-9BB3-A95E660E36BE}"/>
              </a:ext>
            </a:extLst>
          </p:cNvPr>
          <p:cNvSpPr txBox="1"/>
          <p:nvPr/>
        </p:nvSpPr>
        <p:spPr>
          <a:xfrm>
            <a:off x="4435254" y="5205305"/>
            <a:ext cx="3794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rgbClr val="FF0000"/>
                </a:solidFill>
                <a:latin typeface="+mn-lt"/>
              </a:rPr>
              <a:t>Angsten for den sociale deroute</a:t>
            </a:r>
          </a:p>
        </p:txBody>
      </p:sp>
      <p:sp>
        <p:nvSpPr>
          <p:cNvPr id="3" name="Pil: højre 2">
            <a:extLst>
              <a:ext uri="{FF2B5EF4-FFF2-40B4-BE49-F238E27FC236}">
                <a16:creationId xmlns:a16="http://schemas.microsoft.com/office/drawing/2014/main" xmlns="" id="{B53BA41D-15A1-47E5-84DD-4F8A1E97D37C}"/>
              </a:ext>
            </a:extLst>
          </p:cNvPr>
          <p:cNvSpPr/>
          <p:nvPr/>
        </p:nvSpPr>
        <p:spPr>
          <a:xfrm rot="1342278">
            <a:off x="4253580" y="4356268"/>
            <a:ext cx="1788611" cy="3737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4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86C6B17-2928-437E-A305-75A7EB9D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/>
              <a:t>Den manglende hånd under…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xmlns="" id="{DE25C7A4-C206-4332-822C-2CE679D006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451922"/>
            <a:ext cx="3404933" cy="5090545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B53305F1-C4F4-408C-B0DA-21437B4E9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2133" y="1600200"/>
            <a:ext cx="4824667" cy="4525963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Vi er bange for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</a:rPr>
              <a:t>Ikke at have penge nok på pension (30%)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</a:rPr>
              <a:t>Ikke at have penge til uventede udgifter (34%)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</a:rPr>
              <a:t>Ikke at få behandling når vi bliver syge (40%)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</a:rPr>
              <a:t>Ikke at få hjælp når vi bliver gamle (52%)</a:t>
            </a:r>
          </a:p>
          <a:p>
            <a:pPr>
              <a:buFont typeface="Wingdings" panose="05000000000000000000" pitchFamily="2" charset="2"/>
              <a:buChar char="Ø"/>
            </a:pPr>
            <a:endParaRPr lang="da-DK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accent2"/>
                </a:solidFill>
              </a:rPr>
              <a:t>Velfærdssamfundets historiske kerneopgaver</a:t>
            </a:r>
          </a:p>
          <a:p>
            <a:pPr>
              <a:buFont typeface="Wingdings" panose="05000000000000000000" pitchFamily="2" charset="2"/>
              <a:buChar char="Ø"/>
            </a:pP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89F6AC87-DB3D-4185-9321-846CAC96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228868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0113" y="1412875"/>
            <a:ext cx="7200900" cy="3887788"/>
          </a:xfrm>
          <a:solidFill>
            <a:srgbClr val="595959"/>
          </a:solidFill>
        </p:spPr>
        <p:txBody>
          <a:bodyPr anchor="t"/>
          <a:lstStyle/>
          <a:p>
            <a:pPr algn="l"/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endParaRPr lang="da-DK" sz="240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>
                <a:latin typeface="+mn-lt"/>
              </a:rPr>
              <a:t>© Knud Aarup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08088" y="2074528"/>
            <a:ext cx="6584950" cy="11096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da-DK" sz="4400" dirty="0">
                <a:solidFill>
                  <a:srgbClr val="FFFF00"/>
                </a:solidFill>
              </a:rPr>
              <a:t>På vej ind i velfærdssamfunds dødsspiral ?</a:t>
            </a:r>
          </a:p>
        </p:txBody>
      </p:sp>
    </p:spTree>
    <p:extLst>
      <p:ext uri="{BB962C8B-B14F-4D97-AF65-F5344CB8AC3E}">
        <p14:creationId xmlns:p14="http://schemas.microsoft.com/office/powerpoint/2010/main" val="2874467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Håbløshedens dynamik for de dårligst stillede 20%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774357" y="1499286"/>
          <a:ext cx="7216346" cy="5358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670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5B68BCC-4D9A-4DD4-A736-76055327F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0D8F25-2055-4FB0-B804-8E89CF645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7B80F5-6B79-468F-B893-6E25F4FBD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D53E0D4-7231-4FAC-A1CA-8DBA66D5E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BB84007-C7AE-493B-9A7A-E6A503A0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7318B47-1FE3-4757-B710-50D12AD7C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54ED4A5-2D13-49BE-B537-D30DFF3F57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8379A1E-B3E3-4114-9583-2E1AC521EC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3FC3F39-C8D5-44F2-8EFE-E59DE0CB0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0EC3017-1CA4-4058-B279-FEFEA0CE1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83EBAF-FB76-478F-BFB7-782C298E8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D968A72-868E-4ED4-B7EF-404151B70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negative dynamik for de bedst stillede 50%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680028" y="1634305"/>
          <a:ext cx="5783944" cy="4738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28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EB077C-B777-4112-A5E2-7979CB01A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F6F67B-F5D8-400D-89F7-981D67930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B68BCC-4D9A-4DD4-A736-76055327F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0D8F25-2055-4FB0-B804-8E89CF645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7B80F5-6B79-468F-B893-6E25F4FBD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53E0D4-7231-4FAC-A1CA-8DBA66D5E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B84007-C7AE-493B-9A7A-E6A503A0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318B47-1FE3-4757-B710-50D12AD7C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4ED4A5-2D13-49BE-B537-D30DFF3F57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379A1E-B3E3-4114-9583-2E1AC521EC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Velfærdssamfundets </a:t>
            </a:r>
            <a:br>
              <a:rPr lang="da-DK" dirty="0"/>
            </a:br>
            <a:r>
              <a:rPr lang="da-DK" dirty="0"/>
              <a:t>dødsspiral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25" name="Tekstfelt 24"/>
          <p:cNvSpPr txBox="1"/>
          <p:nvPr/>
        </p:nvSpPr>
        <p:spPr>
          <a:xfrm>
            <a:off x="457200" y="4648274"/>
            <a:ext cx="8229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chemeClr val="accent4"/>
                </a:solidFill>
                <a:latin typeface="+mn-lt"/>
              </a:rPr>
              <a:t>Gradvis opbygning af private alternativer til de som har råd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00B050"/>
                </a:solidFill>
                <a:latin typeface="+mn-lt"/>
              </a:rPr>
              <a:t>Stadig dårligere offentlige institutioner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7030A0"/>
                </a:solidFill>
                <a:latin typeface="+mn-lt"/>
              </a:rPr>
              <a:t>Angst for social deroute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C00000"/>
                </a:solidFill>
                <a:latin typeface="+mn-lt"/>
              </a:rPr>
              <a:t>Nedbrydning af samfundet som fællesskab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26" y="1481707"/>
            <a:ext cx="6956281" cy="32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560592" y="203200"/>
            <a:ext cx="8229600" cy="1133475"/>
          </a:xfrm>
        </p:spPr>
        <p:txBody>
          <a:bodyPr/>
          <a:lstStyle/>
          <a:p>
            <a:r>
              <a:rPr lang="da-DK" altLang="da-DK" sz="3200" dirty="0"/>
              <a:t>Vil vi gerne være et 60-70% velfærdssamfund?</a:t>
            </a:r>
          </a:p>
        </p:txBody>
      </p:sp>
      <p:pic>
        <p:nvPicPr>
          <p:cNvPr id="7171" name="Picture 15" descr="london juni 2011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24" y="1471154"/>
            <a:ext cx="5186362" cy="3695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1656671" y="5301333"/>
            <a:ext cx="58528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 sz="3600" i="1" dirty="0">
                <a:solidFill>
                  <a:srgbClr val="FF0000"/>
                </a:solidFill>
              </a:rPr>
              <a:t>Uligheds betinget social uro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26CAF6E3-0CFA-48D1-924D-43ED493E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81" y="1592892"/>
            <a:ext cx="377984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6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0113" y="1412875"/>
            <a:ext cx="7200900" cy="3887788"/>
          </a:xfrm>
          <a:solidFill>
            <a:srgbClr val="595959"/>
          </a:solidFill>
        </p:spPr>
        <p:txBody>
          <a:bodyPr anchor="t"/>
          <a:lstStyle/>
          <a:p>
            <a:pPr algn="l"/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endParaRPr lang="da-DK" sz="240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>
                <a:latin typeface="+mn-lt"/>
              </a:rPr>
              <a:t>© Knud Aarup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7913" y="2552700"/>
            <a:ext cx="6584950" cy="11096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da-DK" sz="3600" dirty="0">
                <a:solidFill>
                  <a:srgbClr val="FFFF00"/>
                </a:solidFill>
              </a:rPr>
              <a:t>Fremtidens sociale problemer skabes i dag</a:t>
            </a:r>
          </a:p>
        </p:txBody>
      </p:sp>
    </p:spTree>
    <p:extLst>
      <p:ext uri="{BB962C8B-B14F-4D97-AF65-F5344CB8AC3E}">
        <p14:creationId xmlns:p14="http://schemas.microsoft.com/office/powerpoint/2010/main" val="428757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000" dirty="0"/>
              <a:t>Fra udenforskab til fællesskab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- vejen til et velfærdssamfund for det 21. århundrede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4017622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Fællesskabs-Danmark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1" y="1533088"/>
            <a:ext cx="5532535" cy="4525963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Et anderledes velfærdssamfund forskelligt fra England, Tyskland, Sverige, m.fl.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2400" dirty="0"/>
              <a:t>Det danske velfærdssamfund er bygget på 3 centrale værdier</a:t>
            </a:r>
          </a:p>
          <a:p>
            <a:r>
              <a:rPr lang="da-DK" sz="3200" dirty="0">
                <a:solidFill>
                  <a:srgbClr val="00B050"/>
                </a:solidFill>
              </a:rPr>
              <a:t>Fællesskab</a:t>
            </a:r>
          </a:p>
          <a:p>
            <a:r>
              <a:rPr lang="da-DK" sz="3200" dirty="0">
                <a:solidFill>
                  <a:srgbClr val="00B050"/>
                </a:solidFill>
              </a:rPr>
              <a:t>Lighed </a:t>
            </a:r>
          </a:p>
          <a:p>
            <a:r>
              <a:rPr lang="da-DK" sz="3200" dirty="0">
                <a:solidFill>
                  <a:srgbClr val="00B050"/>
                </a:solidFill>
              </a:rPr>
              <a:t>Tillid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739" y="3616007"/>
            <a:ext cx="2697061" cy="1515406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38" y="2661668"/>
            <a:ext cx="2697061" cy="1483384"/>
          </a:xfrm>
          <a:prstGeom prst="rect">
            <a:avLst/>
          </a:prstGeom>
        </p:spPr>
      </p:pic>
      <p:pic>
        <p:nvPicPr>
          <p:cNvPr id="20" name="Pladsholder til indhold 1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39" y="1417638"/>
            <a:ext cx="2697061" cy="1515406"/>
          </a:xfr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737" y="4828015"/>
            <a:ext cx="2697061" cy="17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Der skal skiftes retning i tilgang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1600200"/>
            <a:ext cx="3532907" cy="3031727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4918364" y="4631927"/>
            <a:ext cx="35329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600" dirty="0">
                <a:solidFill>
                  <a:srgbClr val="00B050"/>
                </a:solidFill>
                <a:latin typeface="+mn-lt"/>
              </a:rPr>
              <a:t>Give det personlige ansvar tilbage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600" dirty="0">
                <a:solidFill>
                  <a:srgbClr val="FF0000"/>
                </a:solidFill>
                <a:latin typeface="+mn-lt"/>
              </a:rPr>
              <a:t>Men giv støtte til at kunne tage det</a:t>
            </a:r>
          </a:p>
        </p:txBody>
      </p:sp>
      <p:sp>
        <p:nvSpPr>
          <p:cNvPr id="9" name="Pladsholder til indhold 8"/>
          <p:cNvSpPr>
            <a:spLocks noGrp="1"/>
          </p:cNvSpPr>
          <p:nvPr>
            <p:ph sz="half" idx="2"/>
          </p:nvPr>
        </p:nvSpPr>
        <p:spPr>
          <a:xfrm>
            <a:off x="457200" y="1524698"/>
            <a:ext cx="4038600" cy="22910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00B050"/>
                </a:solidFill>
              </a:rPr>
              <a:t>Alle har noget at bidrage med til fællesskabet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FF0000"/>
                </a:solidFill>
              </a:rPr>
              <a:t>Men mange kræver 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>
                <a:solidFill>
                  <a:srgbClr val="FF0000"/>
                </a:solidFill>
              </a:rPr>
              <a:t>kompensation!</a:t>
            </a:r>
          </a:p>
        </p:txBody>
      </p:sp>
      <p:grpSp>
        <p:nvGrpSpPr>
          <p:cNvPr id="13" name="Gruppe 12"/>
          <p:cNvGrpSpPr/>
          <p:nvPr/>
        </p:nvGrpSpPr>
        <p:grpSpPr>
          <a:xfrm>
            <a:off x="457199" y="3899384"/>
            <a:ext cx="4038601" cy="2690329"/>
            <a:chOff x="4648200" y="3586345"/>
            <a:chExt cx="3867368" cy="2539818"/>
          </a:xfrm>
        </p:grpSpPr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5188" y="3586346"/>
              <a:ext cx="1690380" cy="2539817"/>
            </a:xfrm>
            <a:prstGeom prst="rect">
              <a:avLst/>
            </a:prstGeom>
          </p:spPr>
        </p:pic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3586345"/>
              <a:ext cx="2176987" cy="2539818"/>
            </a:xfrm>
            <a:prstGeom prst="rect">
              <a:avLst/>
            </a:prstGeom>
          </p:spPr>
        </p:pic>
      </p:grpSp>
      <p:sp>
        <p:nvSpPr>
          <p:cNvPr id="2" name="Tekstfelt 1"/>
          <p:cNvSpPr txBox="1"/>
          <p:nvPr/>
        </p:nvSpPr>
        <p:spPr>
          <a:xfrm>
            <a:off x="457198" y="5288340"/>
            <a:ext cx="4171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tx2"/>
                </a:solidFill>
              </a:rPr>
              <a:t>Design af relationer</a:t>
            </a:r>
            <a:br>
              <a:rPr lang="da-DK" sz="2400" dirty="0">
                <a:solidFill>
                  <a:schemeClr val="tx2"/>
                </a:solidFill>
              </a:rPr>
            </a:br>
            <a:r>
              <a:rPr lang="da-DK" sz="2400" dirty="0">
                <a:solidFill>
                  <a:schemeClr val="tx2"/>
                </a:solidFill>
              </a:rPr>
              <a:t>-Tanja fra Skansebakken </a:t>
            </a:r>
            <a:br>
              <a:rPr lang="da-DK" sz="2400" dirty="0">
                <a:solidFill>
                  <a:schemeClr val="tx2"/>
                </a:solidFill>
              </a:rPr>
            </a:br>
            <a:r>
              <a:rPr lang="da-DK" sz="2400" dirty="0">
                <a:solidFill>
                  <a:schemeClr val="tx2"/>
                </a:solidFill>
              </a:rPr>
              <a:t>og Louise  fra Rødkilde </a:t>
            </a:r>
            <a:r>
              <a:rPr lang="da-DK" sz="2400" dirty="0" err="1">
                <a:solidFill>
                  <a:schemeClr val="tx2"/>
                </a:solidFill>
              </a:rPr>
              <a:t>Gym</a:t>
            </a:r>
            <a:r>
              <a:rPr lang="da-DK" sz="24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53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Fire konkrete indsatsområder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half" idx="4294967295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marL="0" indent="0">
              <a:buNone/>
            </a:pPr>
            <a:r>
              <a:rPr lang="da-DK" sz="3600" dirty="0">
                <a:solidFill>
                  <a:srgbClr val="00B050"/>
                </a:solidFill>
              </a:rPr>
              <a:t>Vejen til Fællesskabs-Danmark:</a:t>
            </a:r>
          </a:p>
          <a:p>
            <a:r>
              <a:rPr lang="da-DK" dirty="0">
                <a:solidFill>
                  <a:srgbClr val="00B050"/>
                </a:solidFill>
              </a:rPr>
              <a:t>Genopdage civilsamfundets betydning og rolle</a:t>
            </a:r>
          </a:p>
          <a:p>
            <a:r>
              <a:rPr lang="da-DK" dirty="0">
                <a:solidFill>
                  <a:srgbClr val="00B050"/>
                </a:solidFill>
              </a:rPr>
              <a:t>Gøre kommunerne til velfærdssamfundets kerne</a:t>
            </a:r>
          </a:p>
          <a:p>
            <a:r>
              <a:rPr lang="da-DK" dirty="0">
                <a:solidFill>
                  <a:srgbClr val="00B050"/>
                </a:solidFill>
              </a:rPr>
              <a:t>Genfinde socialpolitikken </a:t>
            </a:r>
          </a:p>
          <a:p>
            <a:r>
              <a:rPr lang="da-DK" dirty="0">
                <a:solidFill>
                  <a:srgbClr val="00B050"/>
                </a:solidFill>
              </a:rPr>
              <a:t>Genplacere ”det sociale” i alle menneske til menneske indsatser</a:t>
            </a:r>
          </a:p>
          <a:p>
            <a:endParaRPr lang="da-DK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1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0113" y="1412875"/>
            <a:ext cx="7200900" cy="3887788"/>
          </a:xfrm>
          <a:solidFill>
            <a:srgbClr val="595959"/>
          </a:solidFill>
        </p:spPr>
        <p:txBody>
          <a:bodyPr anchor="t"/>
          <a:lstStyle/>
          <a:p>
            <a:pPr algn="l"/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endParaRPr lang="da-DK" sz="240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>
                <a:latin typeface="+mn-lt"/>
              </a:rPr>
              <a:t>© Knud Aarup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7913" y="2552700"/>
            <a:ext cx="6584950" cy="11096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da-DK" dirty="0">
                <a:solidFill>
                  <a:srgbClr val="FFFF00"/>
                </a:solidFill>
              </a:rPr>
              <a:t>Genopdage civilsamfundets  rolle</a:t>
            </a:r>
          </a:p>
        </p:txBody>
      </p:sp>
    </p:spTree>
    <p:extLst>
      <p:ext uri="{BB962C8B-B14F-4D97-AF65-F5344CB8AC3E}">
        <p14:creationId xmlns:p14="http://schemas.microsoft.com/office/powerpoint/2010/main" val="3892172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Kirkens Korshær 1912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67745" cy="4525963"/>
          </a:xfrm>
        </p:spPr>
        <p:txBody>
          <a:bodyPr/>
          <a:lstStyle/>
          <a:p>
            <a:r>
              <a:rPr lang="da-DK" sz="2400" dirty="0"/>
              <a:t>Grundlægger er sognepræst H.P. Mollerup  </a:t>
            </a:r>
          </a:p>
          <a:p>
            <a:r>
              <a:rPr lang="da-DK" sz="2400" dirty="0"/>
              <a:t>Sømandspræst i Hull </a:t>
            </a:r>
          </a:p>
          <a:p>
            <a:r>
              <a:rPr lang="da-DK" sz="2400" dirty="0"/>
              <a:t>Oplevet </a:t>
            </a:r>
            <a:r>
              <a:rPr lang="da-DK" sz="2400" dirty="0" err="1"/>
              <a:t>Church</a:t>
            </a:r>
            <a:r>
              <a:rPr lang="da-DK" sz="2400" dirty="0"/>
              <a:t> </a:t>
            </a:r>
            <a:r>
              <a:rPr lang="da-DK" sz="2400" dirty="0" err="1"/>
              <a:t>Army’s</a:t>
            </a:r>
            <a:r>
              <a:rPr lang="da-DK" sz="2400" dirty="0"/>
              <a:t> arbejde i slumkvartererne </a:t>
            </a:r>
          </a:p>
          <a:p>
            <a:r>
              <a:rPr lang="da-DK" sz="2400" dirty="0"/>
              <a:t>Formålet var dengang som nu at hjælpe mennesker i nød, uanset baggrund og tro</a:t>
            </a:r>
          </a:p>
          <a:p>
            <a:endParaRPr lang="da-DK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</a:rPr>
              <a:t>Forløber for forsorgsarbejdet og hjemløse-arbejdet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8836" y="1600200"/>
            <a:ext cx="1717964" cy="2627474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945" y="4410236"/>
            <a:ext cx="3269673" cy="7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Folkebørnehaverne af 1915</a:t>
            </a:r>
            <a:br>
              <a:rPr lang="da-DK" dirty="0"/>
            </a:br>
            <a:r>
              <a:rPr lang="da-DK" dirty="0"/>
              <a:t>Menighedernes børnehaver /FOBU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sz="1800" dirty="0"/>
              <a:t>1913 børnearbejde bliver forbudt</a:t>
            </a:r>
          </a:p>
          <a:p>
            <a:r>
              <a:rPr lang="da-DK" sz="1800" dirty="0"/>
              <a:t>Op til 200 børn i ussel baggård</a:t>
            </a:r>
          </a:p>
          <a:p>
            <a:r>
              <a:rPr lang="da-DK" sz="1800" dirty="0"/>
              <a:t>Vesterbro-lægen </a:t>
            </a:r>
            <a:br>
              <a:rPr lang="da-DK" sz="1800" dirty="0"/>
            </a:br>
            <a:r>
              <a:rPr lang="da-DK" sz="1800" dirty="0"/>
              <a:t>Richard Kjer-Petersen </a:t>
            </a:r>
          </a:p>
          <a:p>
            <a:r>
              <a:rPr lang="da-DK" sz="1800" dirty="0"/>
              <a:t>Anne Wulf </a:t>
            </a:r>
            <a:r>
              <a:rPr lang="da-DK" sz="1800" dirty="0" err="1"/>
              <a:t>Frøbelseminariet</a:t>
            </a:r>
            <a:endParaRPr lang="da-DK" sz="1800" dirty="0"/>
          </a:p>
          <a:p>
            <a:r>
              <a:rPr lang="da-DK" sz="1800" dirty="0"/>
              <a:t>Folkebørnehaverne 1915: Kirkerne stille lokaler til rådighed</a:t>
            </a:r>
            <a:br>
              <a:rPr lang="da-DK" sz="1800" dirty="0"/>
            </a:br>
            <a:r>
              <a:rPr lang="da-DK" sz="1800" dirty="0"/>
              <a:t>Man lejede areal på Fælleden</a:t>
            </a:r>
          </a:p>
          <a:p>
            <a:r>
              <a:rPr lang="da-DK" sz="1800" dirty="0"/>
              <a:t>Menighedernes Daginstitutioner – central aktør som børnehave frem til for 20 år siden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3074" name="Picture 2" descr="fobu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35" y="4451939"/>
            <a:ext cx="3228109" cy="14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299" y="1417638"/>
            <a:ext cx="3150501" cy="317882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671119" y="6047115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FF0000"/>
                </a:solidFill>
              </a:rPr>
              <a:t>Forløber for børnehaverne</a:t>
            </a:r>
          </a:p>
        </p:txBody>
      </p:sp>
    </p:spTree>
    <p:extLst>
      <p:ext uri="{BB962C8B-B14F-4D97-AF65-F5344CB8AC3E}">
        <p14:creationId xmlns:p14="http://schemas.microsoft.com/office/powerpoint/2010/main" val="309275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var det nu det var?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1" y="1600200"/>
            <a:ext cx="1396314" cy="2060507"/>
          </a:xfrm>
          <a:prstGeom prst="rect">
            <a:avLst/>
          </a:prstGeom>
        </p:spPr>
      </p:pic>
      <p:sp>
        <p:nvSpPr>
          <p:cNvPr id="9" name="Pladsholder til indhold 8"/>
          <p:cNvSpPr>
            <a:spLocks noGrp="1"/>
          </p:cNvSpPr>
          <p:nvPr>
            <p:ph sz="half" idx="2"/>
          </p:nvPr>
        </p:nvSpPr>
        <p:spPr>
          <a:xfrm>
            <a:off x="3608173" y="1417638"/>
            <a:ext cx="5078627" cy="2824849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Præmieselskabet for Plejemødre (1861)</a:t>
            </a:r>
          </a:p>
          <a:p>
            <a:r>
              <a:rPr lang="da-DK" sz="1800" dirty="0"/>
              <a:t>Fra ”Englemagere” til kontrollerede plejemødre</a:t>
            </a:r>
          </a:p>
          <a:p>
            <a:r>
              <a:rPr lang="da-DK" sz="1800" dirty="0"/>
              <a:t>1886: 46% 1888: 85%</a:t>
            </a:r>
          </a:p>
          <a:p>
            <a:r>
              <a:rPr lang="da-DK" sz="1800" dirty="0"/>
              <a:t>Arbejdede for lovpligtig tilsyn</a:t>
            </a:r>
          </a:p>
          <a:p>
            <a:r>
              <a:rPr lang="da-DK" sz="1800" dirty="0"/>
              <a:t>1894 – offentligt lønnede plejemødre underlagt offentligt tilsyn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© Knud Aarup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285" y="1600200"/>
            <a:ext cx="1499461" cy="2057400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400737" y="4046200"/>
            <a:ext cx="84374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  <a:latin typeface="+mn-lt"/>
              </a:rPr>
              <a:t>Forløber for sundhedsplejen og tilsyn med familiepleje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2060"/>
                </a:solidFill>
                <a:latin typeface="+mn-lt"/>
              </a:rPr>
              <a:t>Det er startet i civilsamfundet - Ikke som resultat af egeninteresse, men ud af personligt, moralsk stillingtagen – oplevelse af uretfærdighed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2060"/>
                </a:solidFill>
                <a:latin typeface="+mn-lt"/>
              </a:rPr>
              <a:t>Senere overtaget af staten / det offentlige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  <a:latin typeface="+mn-lt"/>
              </a:rPr>
              <a:t>Sådan er det for alle velfærdssamfundets institutioner og sociale indsatser</a:t>
            </a:r>
            <a:endParaRPr lang="da-DK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575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var det nu det var?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1" y="1600200"/>
            <a:ext cx="1396314" cy="2060507"/>
          </a:xfrm>
          <a:prstGeom prst="rect">
            <a:avLst/>
          </a:prstGeom>
        </p:spPr>
      </p:pic>
      <p:sp>
        <p:nvSpPr>
          <p:cNvPr id="9" name="Pladsholder til indhold 8"/>
          <p:cNvSpPr>
            <a:spLocks noGrp="1"/>
          </p:cNvSpPr>
          <p:nvPr>
            <p:ph sz="half" idx="2"/>
          </p:nvPr>
        </p:nvSpPr>
        <p:spPr>
          <a:xfrm>
            <a:off x="3608173" y="1600201"/>
            <a:ext cx="5078627" cy="2642286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Præmieselskabet for Plejemødre (1861)</a:t>
            </a:r>
          </a:p>
          <a:p>
            <a:r>
              <a:rPr lang="da-DK" sz="1800" dirty="0"/>
              <a:t>Fra ”Englemagere” til kontrollerede plejemødre</a:t>
            </a:r>
          </a:p>
          <a:p>
            <a:r>
              <a:rPr lang="da-DK" sz="1800" dirty="0"/>
              <a:t>1886: 46% 1888: 85%</a:t>
            </a:r>
          </a:p>
          <a:p>
            <a:r>
              <a:rPr lang="da-DK" sz="1800" dirty="0"/>
              <a:t>Arbejdede for lovpligtig tilsyn</a:t>
            </a:r>
          </a:p>
          <a:p>
            <a:r>
              <a:rPr lang="da-DK" sz="1800" dirty="0"/>
              <a:t>1894 – offentligt lønnede plejemødre underlagt offentligt tilsyn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285" y="1600200"/>
            <a:ext cx="1499461" cy="2057400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457200" y="4160258"/>
            <a:ext cx="84374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002060"/>
                </a:solidFill>
                <a:latin typeface="+mn-lt"/>
              </a:rPr>
              <a:t>Sådan er det for alle velfærdssamfundets institutioner og sociale indsatser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>
                <a:solidFill>
                  <a:srgbClr val="002060"/>
                </a:solidFill>
                <a:latin typeface="+mn-lt"/>
              </a:rPr>
              <a:t>Det er startet i civilsamfundet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2060"/>
                </a:solidFill>
                <a:latin typeface="+mn-lt"/>
              </a:rPr>
              <a:t>Ikke som resultat af egeninteresse, men ud af personligt, moralsk stillingtagen – oplevelse af uretfærdighed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>
                <a:solidFill>
                  <a:srgbClr val="002060"/>
                </a:solidFill>
                <a:latin typeface="+mn-lt"/>
              </a:rPr>
              <a:t>Senere overtaget af staten </a:t>
            </a:r>
          </a:p>
        </p:txBody>
      </p:sp>
      <p:sp>
        <p:nvSpPr>
          <p:cNvPr id="3" name="Rektangel 2"/>
          <p:cNvSpPr/>
          <p:nvPr/>
        </p:nvSpPr>
        <p:spPr>
          <a:xfrm rot="19842495">
            <a:off x="1047644" y="2459504"/>
            <a:ext cx="7048724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Staten har ikke </a:t>
            </a:r>
            <a:br>
              <a:rPr lang="da-DK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da-DK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opfundet noget</a:t>
            </a:r>
          </a:p>
        </p:txBody>
      </p:sp>
    </p:spTree>
    <p:extLst>
      <p:ext uri="{BB962C8B-B14F-4D97-AF65-F5344CB8AC3E}">
        <p14:creationId xmlns:p14="http://schemas.microsoft.com/office/powerpoint/2010/main" val="1847752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Genopdage civilsamfundets rolle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Balance mellem samfundets sektorer:</a:t>
            </a:r>
          </a:p>
          <a:p>
            <a:r>
              <a:rPr lang="da-DK" sz="2000" dirty="0"/>
              <a:t>Det offentlige</a:t>
            </a:r>
          </a:p>
          <a:p>
            <a:r>
              <a:rPr lang="da-DK" sz="2000" dirty="0"/>
              <a:t>Den private sektor</a:t>
            </a:r>
          </a:p>
          <a:p>
            <a:r>
              <a:rPr lang="da-DK" sz="2000" dirty="0"/>
              <a:t>Civilsamfundet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Balance forudsætter uafhængighed:</a:t>
            </a:r>
          </a:p>
          <a:p>
            <a:pPr marL="0" indent="0">
              <a:buNone/>
            </a:pPr>
            <a:r>
              <a:rPr lang="da-DK" sz="2000" dirty="0"/>
              <a:t>? Civilsamfundet i lommen på det offentlige</a:t>
            </a:r>
          </a:p>
          <a:p>
            <a:pPr marL="0" indent="0">
              <a:buNone/>
            </a:pPr>
            <a:r>
              <a:rPr lang="da-DK" sz="2000" dirty="0"/>
              <a:t>? Den kommunale frivillighed</a:t>
            </a:r>
          </a:p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rgbClr val="00B050"/>
                </a:solidFill>
              </a:rPr>
              <a:t>Et aktivt civilsamfund sikrer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00B050"/>
                </a:solidFill>
              </a:rPr>
              <a:t>Den kritiske røst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00B050"/>
                </a:solidFill>
              </a:rPr>
              <a:t>Den innovative aktør</a:t>
            </a:r>
          </a:p>
          <a:p>
            <a:pPr>
              <a:buFont typeface="Wingdings" panose="05000000000000000000" pitchFamily="2" charset="2"/>
              <a:buChar char="Ø"/>
            </a:pPr>
            <a:endParaRPr lang="da-DK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00B050"/>
                </a:solidFill>
              </a:rPr>
              <a:t>Selvejende og uafhængige aktører i samspil med offentlig institutioner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24802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Fattigdommen i DK stiger 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>
                <a:solidFill>
                  <a:srgbClr val="7F7F7F"/>
                </a:solidFill>
              </a:rPr>
              <a:t>© Knud Aarup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734603" y="1600200"/>
            <a:ext cx="3952197" cy="4525963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Nye tal fra AE </a:t>
            </a:r>
            <a:r>
              <a:rPr lang="da-DK" sz="1400" dirty="0"/>
              <a:t>(18. april 2017)</a:t>
            </a:r>
            <a:endParaRPr lang="da-DK" sz="1800" dirty="0"/>
          </a:p>
          <a:p>
            <a:r>
              <a:rPr lang="da-DK" sz="2400" dirty="0"/>
              <a:t>fortsat stigning i antal fattige</a:t>
            </a:r>
          </a:p>
          <a:p>
            <a:r>
              <a:rPr lang="da-DK" sz="2400" dirty="0"/>
              <a:t>Stort problem med børn i fattigdom</a:t>
            </a:r>
          </a:p>
          <a:p>
            <a:endParaRPr lang="da-DK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</a:rPr>
              <a:t>Risiko for mindsket indlæringskapacitet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</a:rPr>
              <a:t>Giver store offentlige udgifter om 20-25 år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600200"/>
            <a:ext cx="4277402" cy="240134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85440"/>
            <a:ext cx="4266238" cy="250735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xmlns="" id="{EA4EA7EF-E8E9-460D-8C9F-949A2A3B95AE}"/>
              </a:ext>
            </a:extLst>
          </p:cNvPr>
          <p:cNvSpPr txBox="1"/>
          <p:nvPr/>
        </p:nvSpPr>
        <p:spPr>
          <a:xfrm>
            <a:off x="3208510" y="176684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45.000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xmlns="" id="{8A3AF82C-7BC5-4F8D-9799-E9582654F36C}"/>
              </a:ext>
            </a:extLst>
          </p:cNvPr>
          <p:cNvSpPr txBox="1"/>
          <p:nvPr/>
        </p:nvSpPr>
        <p:spPr>
          <a:xfrm>
            <a:off x="3208510" y="421921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16.000</a:t>
            </a:r>
          </a:p>
        </p:txBody>
      </p:sp>
    </p:spTree>
    <p:extLst>
      <p:ext uri="{BB962C8B-B14F-4D97-AF65-F5344CB8AC3E}">
        <p14:creationId xmlns:p14="http://schemas.microsoft.com/office/powerpoint/2010/main" val="21809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0077" y="178858"/>
            <a:ext cx="6841222" cy="1143000"/>
          </a:xfrm>
          <a:solidFill>
            <a:srgbClr val="00B050"/>
          </a:solidFill>
        </p:spPr>
        <p:txBody>
          <a:bodyPr/>
          <a:lstStyle/>
          <a:p>
            <a:r>
              <a:rPr lang="da-DK" dirty="0"/>
              <a:t>Det personlige ansvar skal genopfindes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>
          <a:xfrm>
            <a:off x="424672" y="2390862"/>
            <a:ext cx="4038600" cy="37408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a-DK" sz="1800" dirty="0"/>
              <a:t>”Vores børn vokser op</a:t>
            </a:r>
            <a:br>
              <a:rPr lang="da-DK" sz="1800" dirty="0"/>
            </a:br>
            <a:r>
              <a:rPr lang="da-DK" sz="1800" dirty="0"/>
              <a:t>ved siden af nogen, som </a:t>
            </a:r>
            <a:br>
              <a:rPr lang="da-DK" sz="1800" dirty="0"/>
            </a:br>
            <a:r>
              <a:rPr lang="da-DK" sz="1800" dirty="0"/>
              <a:t>har forældre ligesom os”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800" dirty="0"/>
              <a:t>Vores børn er lige netop kun vores børn</a:t>
            </a:r>
          </a:p>
          <a:p>
            <a:pPr marL="0" indent="0">
              <a:buNone/>
            </a:pPr>
            <a:r>
              <a:rPr lang="da-DK" sz="1800" dirty="0" err="1"/>
              <a:t>R.Putnam</a:t>
            </a:r>
            <a:r>
              <a:rPr lang="da-DK" sz="1800" dirty="0"/>
              <a:t> </a:t>
            </a:r>
          </a:p>
          <a:p>
            <a:r>
              <a:rPr lang="da-DK" sz="1800" dirty="0"/>
              <a:t>Jeg har kun ansvar for min egen lille cirkel</a:t>
            </a:r>
          </a:p>
          <a:p>
            <a:r>
              <a:rPr lang="da-DK" sz="1800" dirty="0"/>
              <a:t>Jeg blander mig ikke i de andres børn, netværk, osv.</a:t>
            </a:r>
          </a:p>
          <a:p>
            <a:pPr marL="0" indent="0">
              <a:buNone/>
            </a:pPr>
            <a:r>
              <a:rPr lang="da-DK" sz="1800" dirty="0"/>
              <a:t>Z. Baumann</a:t>
            </a:r>
          </a:p>
          <a:p>
            <a:r>
              <a:rPr lang="da-DK" sz="1800" dirty="0"/>
              <a:t> </a:t>
            </a:r>
            <a:r>
              <a:rPr lang="da-DK" sz="1800" i="1" dirty="0"/>
              <a:t>”</a:t>
            </a:r>
            <a:r>
              <a:rPr lang="da-DK" sz="1800" i="1" dirty="0" err="1"/>
              <a:t>Mixofobi</a:t>
            </a:r>
            <a:r>
              <a:rPr lang="da-DK" sz="1800" i="1" dirty="0"/>
              <a:t>” – </a:t>
            </a:r>
            <a:r>
              <a:rPr lang="da-DK" sz="1800" dirty="0"/>
              <a:t>angst for at blande sig med nogen der ikke ligner en selv</a:t>
            </a:r>
            <a:endParaRPr lang="da-DK" sz="1800" i="1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rgbClr val="FF0000"/>
                </a:solidFill>
              </a:rPr>
              <a:t>Husk: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FF0000"/>
                </a:solidFill>
              </a:rPr>
              <a:t>Ansvar for mig og mine &amp;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FF0000"/>
                </a:solidFill>
              </a:rPr>
              <a:t>Ansvar for helhed og sammenhæng</a:t>
            </a:r>
          </a:p>
          <a:p>
            <a:pPr>
              <a:buFont typeface="Wingdings" panose="05000000000000000000" pitchFamily="2" charset="2"/>
              <a:buChar char="Ø"/>
            </a:pPr>
            <a:endParaRPr lang="da-DK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FF0000"/>
                </a:solidFill>
              </a:rPr>
              <a:t>Individuel del &amp;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FF0000"/>
                </a:solidFill>
              </a:rPr>
              <a:t>Kollektiv del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2050" name="Picture 2" descr="https://imgcdn.saxo.com/ItemImage.aspx?ItemID=21706802&amp;width=2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1" y="178858"/>
            <a:ext cx="1520939" cy="22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0113" y="1412875"/>
            <a:ext cx="7200900" cy="3887788"/>
          </a:xfrm>
          <a:solidFill>
            <a:srgbClr val="595959"/>
          </a:solidFill>
        </p:spPr>
        <p:txBody>
          <a:bodyPr anchor="t"/>
          <a:lstStyle/>
          <a:p>
            <a:pPr algn="l"/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endParaRPr lang="da-DK" sz="240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>
                <a:latin typeface="+mn-lt"/>
              </a:rPr>
              <a:t>© Knud Aarup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7913" y="2552700"/>
            <a:ext cx="6584950" cy="11096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da-DK" dirty="0">
                <a:solidFill>
                  <a:srgbClr val="FFFF00"/>
                </a:solidFill>
              </a:rPr>
              <a:t>Genplacere kommunerne i en central demokratisk rolle</a:t>
            </a:r>
          </a:p>
          <a:p>
            <a:pPr marL="0" indent="0" algn="ctr">
              <a:buFontTx/>
              <a:buNone/>
            </a:pPr>
            <a:r>
              <a:rPr lang="da-DK" dirty="0">
                <a:solidFill>
                  <a:srgbClr val="FFFF00"/>
                </a:solidFill>
              </a:rPr>
              <a:t>- Væk med NPM</a:t>
            </a:r>
          </a:p>
        </p:txBody>
      </p:sp>
    </p:spTree>
    <p:extLst>
      <p:ext uri="{BB962C8B-B14F-4D97-AF65-F5344CB8AC3E}">
        <p14:creationId xmlns:p14="http://schemas.microsoft.com/office/powerpoint/2010/main" val="1557510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Der skal arbejdes med et nyt styringssystemet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482754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>
                <a:solidFill>
                  <a:srgbClr val="FF0000"/>
                </a:solidFill>
              </a:rPr>
              <a:t>Væk fra </a:t>
            </a:r>
          </a:p>
          <a:p>
            <a:r>
              <a:rPr lang="da-DK" sz="2000" dirty="0">
                <a:solidFill>
                  <a:srgbClr val="FF0000"/>
                </a:solidFill>
              </a:rPr>
              <a:t>Fravær af viden og professionsfaglighed på de øverste niveauer</a:t>
            </a:r>
          </a:p>
          <a:p>
            <a:r>
              <a:rPr lang="da-DK" sz="2000" dirty="0">
                <a:solidFill>
                  <a:srgbClr val="FF0000"/>
                </a:solidFill>
              </a:rPr>
              <a:t>Incitamentstænkning og markedstænkning dominerer</a:t>
            </a:r>
          </a:p>
          <a:p>
            <a:r>
              <a:rPr lang="da-DK" sz="2000" dirty="0">
                <a:solidFill>
                  <a:srgbClr val="FF0000"/>
                </a:solidFill>
              </a:rPr>
              <a:t>Ledelse som management – i en konstant forandringskultur</a:t>
            </a:r>
          </a:p>
          <a:p>
            <a:r>
              <a:rPr lang="da-DK" sz="2000" dirty="0">
                <a:solidFill>
                  <a:srgbClr val="FF0000"/>
                </a:solidFill>
              </a:rPr>
              <a:t>Staten som manipulerende - ikke god – længere… </a:t>
            </a:r>
          </a:p>
          <a:p>
            <a:pPr>
              <a:buFont typeface="Wingdings" panose="05000000000000000000" pitchFamily="2" charset="2"/>
              <a:buChar char="Ø"/>
            </a:pPr>
            <a:endParaRPr lang="da-DK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sz="2400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2"/>
          </p:nvPr>
        </p:nvSpPr>
        <p:spPr>
          <a:xfrm>
            <a:off x="4648200" y="1482754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00B050"/>
                </a:solidFill>
              </a:rPr>
              <a:t>Faglighed som grundlag for politik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00B050"/>
                </a:solidFill>
              </a:rPr>
              <a:t>Styrke det kommunale selvstyre – </a:t>
            </a:r>
            <a:br>
              <a:rPr lang="da-DK" sz="2400" dirty="0">
                <a:solidFill>
                  <a:srgbClr val="00B050"/>
                </a:solidFill>
              </a:rPr>
            </a:br>
            <a:r>
              <a:rPr lang="da-DK" sz="2400" i="1" dirty="0">
                <a:solidFill>
                  <a:srgbClr val="00B050"/>
                </a:solidFill>
              </a:rPr>
              <a:t>af-centralisering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00B050"/>
                </a:solidFill>
              </a:rPr>
              <a:t>Borger og bruger inddragelse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00B050"/>
                </a:solidFill>
              </a:rPr>
              <a:t>Afskaf incitaments-tænkning og registreringssystemet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00B050"/>
                </a:solidFill>
              </a:rPr>
              <a:t>Et socialfagligt autorisationssystem</a:t>
            </a:r>
          </a:p>
          <a:p>
            <a:pPr>
              <a:buFont typeface="Wingdings" panose="05000000000000000000" pitchFamily="2" charset="2"/>
              <a:buChar char="Ø"/>
            </a:pPr>
            <a:endParaRPr lang="da-DK" sz="2400" dirty="0">
              <a:solidFill>
                <a:srgbClr val="00B05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10966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6BD23C5-E036-4A3D-A20A-9A0E98F9D3F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i="1" dirty="0"/>
              <a:t>”..det samfund hvortil de nærmest hører</a:t>
            </a:r>
            <a:r>
              <a:rPr lang="da-DK" dirty="0"/>
              <a:t>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7D76F5D1-9FE1-454C-B000-3618F0260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800" dirty="0"/>
              <a:t>Chr.8. løfte til borgerne</a:t>
            </a:r>
          </a:p>
          <a:p>
            <a:r>
              <a:rPr lang="da-DK" sz="2800" dirty="0"/>
              <a:t>Grundlovens § 82</a:t>
            </a:r>
          </a:p>
          <a:p>
            <a:r>
              <a:rPr lang="da-DK" sz="2800" dirty="0"/>
              <a:t>Genopfinde politik på det nære plan, dvs. </a:t>
            </a:r>
          </a:p>
          <a:p>
            <a:pPr lvl="1"/>
            <a:r>
              <a:rPr lang="da-DK" sz="2400" dirty="0"/>
              <a:t>Landsbyer</a:t>
            </a:r>
          </a:p>
          <a:p>
            <a:pPr lvl="1"/>
            <a:r>
              <a:rPr lang="da-DK" sz="2400" dirty="0"/>
              <a:t>Boligområder</a:t>
            </a:r>
          </a:p>
          <a:p>
            <a:pPr lvl="1"/>
            <a:r>
              <a:rPr lang="da-DK" sz="2400" dirty="0"/>
              <a:t>Bydele </a:t>
            </a:r>
          </a:p>
          <a:p>
            <a:r>
              <a:rPr lang="da-DK" sz="2800" dirty="0"/>
              <a:t>Kommunalbestyrelsen som ”</a:t>
            </a:r>
            <a:r>
              <a:rPr lang="da-DK" sz="2800" dirty="0" err="1"/>
              <a:t>brooker</a:t>
            </a:r>
            <a:r>
              <a:rPr lang="da-DK" sz="2800" dirty="0"/>
              <a:t>”/ formidler/ sammenbinder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00B050"/>
                </a:solidFill>
              </a:rPr>
              <a:t>Nyt rum for det boligsociale arbejde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00B050"/>
                </a:solidFill>
              </a:rPr>
              <a:t>Aktivister og ildsjæle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31EF584D-1177-4EA1-9184-E877B89A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1084356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0113" y="1412875"/>
            <a:ext cx="7200900" cy="3887788"/>
          </a:xfrm>
          <a:solidFill>
            <a:srgbClr val="595959"/>
          </a:solidFill>
        </p:spPr>
        <p:txBody>
          <a:bodyPr anchor="t"/>
          <a:lstStyle/>
          <a:p>
            <a:pPr algn="l"/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r>
              <a:rPr lang="da-DK" sz="2800">
                <a:solidFill>
                  <a:srgbClr val="FFFF00"/>
                </a:solidFill>
              </a:rPr>
              <a:t/>
            </a:r>
            <a:br>
              <a:rPr lang="da-DK" sz="2800">
                <a:solidFill>
                  <a:srgbClr val="FFFF00"/>
                </a:solidFill>
              </a:rPr>
            </a:br>
            <a:endParaRPr lang="da-DK" sz="2400"/>
          </a:p>
        </p:txBody>
      </p:sp>
      <p:sp>
        <p:nvSpPr>
          <p:cNvPr id="4" name="Pladsholder til dato 3"/>
          <p:cNvSpPr txBox="1">
            <a:spLocks noGrp="1"/>
          </p:cNvSpPr>
          <p:nvPr/>
        </p:nvSpPr>
        <p:spPr bwMode="auto">
          <a:xfrm>
            <a:off x="179388" y="6589713"/>
            <a:ext cx="2133600" cy="268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a-DK" sz="1000">
                <a:latin typeface="+mn-lt"/>
              </a:rPr>
              <a:t>© Knud Aarup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7913" y="2552700"/>
            <a:ext cx="6584950" cy="11096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da-DK" dirty="0">
                <a:solidFill>
                  <a:srgbClr val="FFFF00"/>
                </a:solidFill>
              </a:rPr>
              <a:t>Genfinde socialpolitikkens rolle</a:t>
            </a:r>
          </a:p>
        </p:txBody>
      </p:sp>
    </p:spTree>
    <p:extLst>
      <p:ext uri="{BB962C8B-B14F-4D97-AF65-F5344CB8AC3E}">
        <p14:creationId xmlns:p14="http://schemas.microsoft.com/office/powerpoint/2010/main" val="1392856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Socialpolitikken har mistet betydning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6191794" cy="4525963"/>
          </a:xfrm>
        </p:spPr>
        <p:txBody>
          <a:bodyPr/>
          <a:lstStyle/>
          <a:p>
            <a:r>
              <a:rPr lang="da-DK" sz="2400" dirty="0" err="1"/>
              <a:t>SATS-puljen</a:t>
            </a:r>
            <a:r>
              <a:rPr lang="da-DK" sz="2400" dirty="0"/>
              <a:t> har fjernet det politiske ansvar</a:t>
            </a:r>
          </a:p>
          <a:p>
            <a:r>
              <a:rPr lang="da-DK" sz="2400" dirty="0"/>
              <a:t>Socialpolitikken er blevet et sted for nye eller ”betydningsløse” politikere</a:t>
            </a:r>
          </a:p>
          <a:p>
            <a:pPr lvl="1"/>
            <a:r>
              <a:rPr lang="da-DK" sz="1800" dirty="0"/>
              <a:t>Socialministeriet er en ”svingdør” </a:t>
            </a:r>
          </a:p>
          <a:p>
            <a:pPr lvl="1"/>
            <a:r>
              <a:rPr lang="da-DK" sz="1800" dirty="0"/>
              <a:t>Lavt profillerede lokale politikere</a:t>
            </a:r>
          </a:p>
          <a:p>
            <a:r>
              <a:rPr lang="da-DK" sz="2400" dirty="0"/>
              <a:t>Den årlige ”</a:t>
            </a:r>
            <a:r>
              <a:rPr lang="da-DK" sz="2400" dirty="0" err="1"/>
              <a:t>gavegivning</a:t>
            </a:r>
            <a:r>
              <a:rPr lang="da-DK" sz="2400" dirty="0"/>
              <a:t>” </a:t>
            </a:r>
            <a:br>
              <a:rPr lang="da-DK" sz="2400" dirty="0"/>
            </a:br>
            <a:r>
              <a:rPr lang="da-DK" sz="2400" dirty="0"/>
              <a:t>– altid ny start – ingen fiasko</a:t>
            </a:r>
          </a:p>
          <a:p>
            <a:r>
              <a:rPr lang="da-DK" sz="2400" dirty="0"/>
              <a:t>Problemer </a:t>
            </a:r>
            <a:r>
              <a:rPr lang="da-DK" sz="2400" dirty="0" err="1"/>
              <a:t>ift</a:t>
            </a:r>
            <a:r>
              <a:rPr lang="da-DK" sz="2400" dirty="0"/>
              <a:t> Rigsrevisionen</a:t>
            </a:r>
            <a:br>
              <a:rPr lang="da-DK" sz="2400" dirty="0"/>
            </a:br>
            <a:r>
              <a:rPr lang="da-DK" sz="2400" dirty="0"/>
              <a:t>og Statsrevisorerne </a:t>
            </a:r>
            <a:br>
              <a:rPr lang="da-DK" sz="2400" dirty="0"/>
            </a:br>
            <a:r>
              <a:rPr lang="da-DK" sz="2400" dirty="0"/>
              <a:t>– spændende!!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994" y="1560512"/>
            <a:ext cx="2190750" cy="1628775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xmlns="" id="{EF15F07B-7F84-423A-BA01-15EC1CA307C3}"/>
              </a:ext>
            </a:extLst>
          </p:cNvPr>
          <p:cNvGrpSpPr/>
          <p:nvPr/>
        </p:nvGrpSpPr>
        <p:grpSpPr>
          <a:xfrm>
            <a:off x="5381668" y="3457149"/>
            <a:ext cx="3721768" cy="2401152"/>
            <a:chOff x="5642055" y="4312570"/>
            <a:chExt cx="3501945" cy="2220987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2055" y="4312570"/>
              <a:ext cx="3501945" cy="2045368"/>
            </a:xfrm>
            <a:prstGeom prst="rect">
              <a:avLst/>
            </a:prstGeom>
          </p:spPr>
        </p:pic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xmlns="" id="{7388F4A8-B396-400D-8394-E3937393553C}"/>
                </a:ext>
              </a:extLst>
            </p:cNvPr>
            <p:cNvSpPr txBox="1"/>
            <p:nvPr/>
          </p:nvSpPr>
          <p:spPr>
            <a:xfrm>
              <a:off x="5648924" y="6248873"/>
              <a:ext cx="2418143" cy="284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Mai </a:t>
              </a:r>
              <a:r>
                <a:rPr lang="da-DK" sz="1400" dirty="0" err="1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Mercado</a:t>
              </a:r>
              <a:r>
                <a:rPr lang="da-DK" sz="1400" dirty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 november 2016-</a:t>
              </a:r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xmlns="" id="{F70F53F4-883D-410A-9F05-00A6D2590506}"/>
                </a:ext>
              </a:extLst>
            </p:cNvPr>
            <p:cNvSpPr txBox="1"/>
            <p:nvPr/>
          </p:nvSpPr>
          <p:spPr>
            <a:xfrm>
              <a:off x="7453263" y="6008443"/>
              <a:ext cx="1342710" cy="284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november 2016</a:t>
              </a:r>
            </a:p>
          </p:txBody>
        </p:sp>
      </p:grpSp>
      <p:sp>
        <p:nvSpPr>
          <p:cNvPr id="11" name="Tekstfelt 10"/>
          <p:cNvSpPr txBox="1"/>
          <p:nvPr/>
        </p:nvSpPr>
        <p:spPr>
          <a:xfrm>
            <a:off x="812975" y="5809456"/>
            <a:ext cx="8428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Satspuljen skal afskaffes</a:t>
            </a:r>
          </a:p>
        </p:txBody>
      </p:sp>
    </p:spTree>
    <p:extLst>
      <p:ext uri="{BB962C8B-B14F-4D97-AF65-F5344CB8AC3E}">
        <p14:creationId xmlns:p14="http://schemas.microsoft.com/office/powerpoint/2010/main" val="185197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sz="3200" dirty="0"/>
              <a:t>Tage alvorligt: </a:t>
            </a:r>
            <a:br>
              <a:rPr lang="da-DK" sz="3200" dirty="0"/>
            </a:br>
            <a:r>
              <a:rPr lang="da-DK" sz="3200" dirty="0"/>
              <a:t>helhed og sammenhæng i indsatsen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3822356" y="1600200"/>
            <a:ext cx="4864443" cy="2213919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Silo-handlinger:</a:t>
            </a:r>
          </a:p>
          <a:p>
            <a:r>
              <a:rPr lang="da-DK" sz="2400" dirty="0"/>
              <a:t>Specialisering og arbejdsdeling</a:t>
            </a:r>
          </a:p>
          <a:p>
            <a:r>
              <a:rPr lang="da-DK" sz="2400" dirty="0"/>
              <a:t>Styrings- og ansvarsfordeling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428554"/>
            <a:ext cx="3456085" cy="2575122"/>
          </a:xfrm>
          <a:prstGeom prst="rect">
            <a:avLst/>
          </a:prstGeom>
        </p:spPr>
      </p:pic>
      <p:sp>
        <p:nvSpPr>
          <p:cNvPr id="11" name="Venstre klammeparentes 10"/>
          <p:cNvSpPr/>
          <p:nvPr/>
        </p:nvSpPr>
        <p:spPr>
          <a:xfrm rot="16200000">
            <a:off x="4186883" y="1510912"/>
            <a:ext cx="214184" cy="5185721"/>
          </a:xfrm>
          <a:prstGeom prst="leftBrace">
            <a:avLst/>
          </a:prstGeom>
          <a:ln w="22225" cap="rnd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/>
          <p:cNvSpPr txBox="1"/>
          <p:nvPr/>
        </p:nvSpPr>
        <p:spPr>
          <a:xfrm>
            <a:off x="2281314" y="4649600"/>
            <a:ext cx="40253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>
                <a:solidFill>
                  <a:srgbClr val="006600"/>
                </a:solidFill>
                <a:latin typeface="+mn-lt"/>
              </a:rPr>
              <a:t>Totalitetssynspunktet</a:t>
            </a:r>
          </a:p>
          <a:p>
            <a:pPr algn="ctr"/>
            <a:r>
              <a:rPr lang="da-DK" sz="2800" dirty="0">
                <a:solidFill>
                  <a:srgbClr val="006600"/>
                </a:solidFill>
                <a:latin typeface="+mn-lt"/>
              </a:rPr>
              <a:t>Familiesynspunktet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457200" y="1600200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rgbClr val="FF0000"/>
                </a:solidFill>
                <a:latin typeface="+mn-lt"/>
              </a:rPr>
              <a:t>Silo struktur </a:t>
            </a:r>
          </a:p>
        </p:txBody>
      </p:sp>
      <p:sp>
        <p:nvSpPr>
          <p:cNvPr id="3" name="Højrepil 2"/>
          <p:cNvSpPr/>
          <p:nvPr/>
        </p:nvSpPr>
        <p:spPr>
          <a:xfrm>
            <a:off x="2205473" y="1737645"/>
            <a:ext cx="419563" cy="1729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/>
          <p:cNvSpPr txBox="1"/>
          <p:nvPr/>
        </p:nvSpPr>
        <p:spPr>
          <a:xfrm>
            <a:off x="3380904" y="4280268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+mn-lt"/>
              </a:rPr>
              <a:t>men vi glemmer</a:t>
            </a:r>
          </a:p>
        </p:txBody>
      </p:sp>
    </p:spTree>
    <p:extLst>
      <p:ext uri="{BB962C8B-B14F-4D97-AF65-F5344CB8AC3E}">
        <p14:creationId xmlns:p14="http://schemas.microsoft.com/office/powerpoint/2010/main" val="179289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animBg="1"/>
      <p:bldP spid="2" grpId="0"/>
      <p:bldP spid="3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Lov om helhed og sammenhæng i borgernes liv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00B050"/>
                </a:solidFill>
              </a:rPr>
              <a:t>Ny lov – en overligger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Et retskrav for den enkelte borger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En ny mulighed for konkret individuelt fagligt arbejde for de fagprofessionelle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Skal altid understøtte mestring og livsduelighed</a:t>
            </a:r>
          </a:p>
          <a:p>
            <a:endParaRPr lang="da-DK" dirty="0">
              <a:solidFill>
                <a:srgbClr val="00B050"/>
              </a:solidFill>
            </a:endParaRP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a-DK" dirty="0">
                <a:solidFill>
                  <a:srgbClr val="00B050"/>
                </a:solidFill>
              </a:rPr>
              <a:t>Familien som den første og mindste brik i </a:t>
            </a:r>
            <a:r>
              <a:rPr lang="da-DK" dirty="0" err="1">
                <a:solidFill>
                  <a:srgbClr val="00B050"/>
                </a:solidFill>
              </a:rPr>
              <a:t>velfærds-samfundet</a:t>
            </a:r>
            <a:r>
              <a:rPr lang="da-DK" dirty="0">
                <a:solidFill>
                  <a:srgbClr val="00B050"/>
                </a:solidFill>
              </a:rPr>
              <a:t> </a:t>
            </a:r>
            <a:r>
              <a:rPr lang="da-DK" sz="1800" dirty="0">
                <a:solidFill>
                  <a:srgbClr val="00B050"/>
                </a:solidFill>
              </a:rPr>
              <a:t>(Anna Holt)</a:t>
            </a:r>
            <a:endParaRPr lang="da-DK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a-DK" sz="2400" dirty="0">
              <a:solidFill>
                <a:srgbClr val="00B050"/>
              </a:solidFill>
            </a:endParaRP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B2E64341-9BC8-4250-881D-AE97B583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432175"/>
            <a:ext cx="42386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Der er altid én som er med til at bære ansvaret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19" name="Rektangel 18"/>
          <p:cNvSpPr/>
          <p:nvPr/>
        </p:nvSpPr>
        <p:spPr>
          <a:xfrm>
            <a:off x="2305994" y="5551144"/>
            <a:ext cx="4532011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Hvem er den?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02" y="1417638"/>
            <a:ext cx="6845416" cy="41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0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Det ”sociale” i alle menneske til menneske indsatser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410524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Anbragte børn og unge </a:t>
            </a:r>
            <a:br>
              <a:rPr lang="da-DK" sz="3200" dirty="0"/>
            </a:br>
            <a:r>
              <a:rPr lang="da-DK" sz="3200" dirty="0"/>
              <a:t>klarer sig dårligt</a:t>
            </a:r>
          </a:p>
        </p:txBody>
      </p:sp>
      <p:sp>
        <p:nvSpPr>
          <p:cNvPr id="9" name="Pladsholder til indhold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08764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da-DK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da-DK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da-DK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da-DK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a-DK" i="1" dirty="0">
                <a:solidFill>
                  <a:srgbClr val="FF0000"/>
                </a:solidFill>
              </a:rPr>
              <a:t>”Anbragte kommer ud af anbringelsen uden positive effekter”</a:t>
            </a:r>
            <a:r>
              <a:rPr lang="da-DK" dirty="0">
                <a:solidFill>
                  <a:srgbClr val="FF0000"/>
                </a:solidFill>
              </a:rPr>
              <a:t> 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sz="2000" dirty="0">
                <a:solidFill>
                  <a:schemeClr val="accent2">
                    <a:lumMod val="75000"/>
                  </a:schemeClr>
                </a:solidFill>
              </a:rPr>
              <a:t>– uddannelse, beskæftigelse, sundhed, kriminalitet, </a:t>
            </a:r>
            <a:r>
              <a:rPr lang="da-DK" sz="2000" dirty="0" err="1">
                <a:solidFill>
                  <a:schemeClr val="accent2">
                    <a:lumMod val="75000"/>
                  </a:schemeClr>
                </a:solidFill>
              </a:rPr>
              <a:t>osv</a:t>
            </a:r>
            <a:r>
              <a:rPr lang="da-DK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da-DK" sz="2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3200" dirty="0">
                <a:solidFill>
                  <a:srgbClr val="FF0000"/>
                </a:solidFill>
              </a:rPr>
              <a:t>Mangler livsduelighed</a:t>
            </a:r>
            <a:endParaRPr lang="da-DK" sz="2400" dirty="0">
              <a:solidFill>
                <a:srgbClr val="FF0000"/>
              </a:solidFill>
            </a:endParaRPr>
          </a:p>
          <a:p>
            <a:endParaRPr lang="da-DK" sz="2000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12" name="Pladsholder til indho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417638"/>
            <a:ext cx="1696650" cy="223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70" y="1472398"/>
            <a:ext cx="4222487" cy="299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llipse 16"/>
          <p:cNvSpPr/>
          <p:nvPr/>
        </p:nvSpPr>
        <p:spPr>
          <a:xfrm flipV="1">
            <a:off x="7123510" y="2163812"/>
            <a:ext cx="388793" cy="3797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17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E46A27-A685-4327-A208-542FB20483C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”DET SOCIALE”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6DFAF71D-22B9-47B1-AC16-E870F7F539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sz="2400" dirty="0"/>
              <a:t>Virksomt ”stof” i alle menneske til menneske sammenhænge</a:t>
            </a:r>
          </a:p>
          <a:p>
            <a:r>
              <a:rPr lang="da-DK" sz="2400" dirty="0"/>
              <a:t>Mennesket er grundlæggende socialt</a:t>
            </a:r>
          </a:p>
          <a:p>
            <a:r>
              <a:rPr lang="da-DK" sz="2400" dirty="0"/>
              <a:t>Ansvaret for ”næsten”</a:t>
            </a:r>
          </a:p>
          <a:p>
            <a:r>
              <a:rPr lang="da-DK" sz="2400" dirty="0"/>
              <a:t>Behov for anerkendelse</a:t>
            </a:r>
          </a:p>
          <a:p>
            <a:r>
              <a:rPr lang="da-DK" sz="2400" dirty="0"/>
              <a:t>Broen til et andet menneske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xmlns="" id="{D2F6F58A-72C3-4462-8ACF-004C942C9F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34" y="1535185"/>
            <a:ext cx="1525234" cy="2292678"/>
          </a:xfr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DED3465C-AB69-4525-9FA1-A5EE2347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xmlns="" id="{212C8816-5E1E-43AD-9043-A1E9913F9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084" y="1729514"/>
            <a:ext cx="1469235" cy="221589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62704E66-E513-4CDF-8E2D-331B9CD5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590" y="3863181"/>
            <a:ext cx="1538135" cy="195551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xmlns="" id="{DA9350EC-272D-4C36-B709-9163EE762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725" y="3945411"/>
            <a:ext cx="1469235" cy="231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44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E46A27-A685-4327-A208-542FB20483C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”Broen” </a:t>
            </a:r>
            <a:br>
              <a:rPr lang="da-DK" dirty="0"/>
            </a:br>
            <a:r>
              <a:rPr lang="da-DK" sz="1800" dirty="0"/>
              <a:t>(Nå jeg tegnet Per Schultz Jørgensen)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DED3465C-AB69-4525-9FA1-A5EE2347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50" name="Billede 49">
            <a:extLst>
              <a:ext uri="{FF2B5EF4-FFF2-40B4-BE49-F238E27FC236}">
                <a16:creationId xmlns:a16="http://schemas.microsoft.com/office/drawing/2014/main" xmlns="" id="{419A6A75-B73A-4C0A-BE61-FCC918CC6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68170"/>
            <a:ext cx="3694496" cy="2194750"/>
          </a:xfrm>
          <a:prstGeom prst="rect">
            <a:avLst/>
          </a:prstGeom>
        </p:spPr>
      </p:pic>
      <p:grpSp>
        <p:nvGrpSpPr>
          <p:cNvPr id="52" name="Gruppe 51">
            <a:extLst>
              <a:ext uri="{FF2B5EF4-FFF2-40B4-BE49-F238E27FC236}">
                <a16:creationId xmlns:a16="http://schemas.microsoft.com/office/drawing/2014/main" xmlns="" id="{712BC342-3C5E-4787-972D-14703131852E}"/>
              </a:ext>
            </a:extLst>
          </p:cNvPr>
          <p:cNvGrpSpPr/>
          <p:nvPr/>
        </p:nvGrpSpPr>
        <p:grpSpPr>
          <a:xfrm>
            <a:off x="339754" y="1360284"/>
            <a:ext cx="2567434" cy="5272257"/>
            <a:chOff x="339754" y="1360284"/>
            <a:chExt cx="2567434" cy="5272257"/>
          </a:xfrm>
        </p:grpSpPr>
        <p:pic>
          <p:nvPicPr>
            <p:cNvPr id="49" name="Billede 48">
              <a:extLst>
                <a:ext uri="{FF2B5EF4-FFF2-40B4-BE49-F238E27FC236}">
                  <a16:creationId xmlns:a16="http://schemas.microsoft.com/office/drawing/2014/main" xmlns="" id="{3856DD53-DB60-462E-B4C1-B798537BD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002" y="2025342"/>
              <a:ext cx="1938937" cy="4607199"/>
            </a:xfrm>
            <a:prstGeom prst="rect">
              <a:avLst/>
            </a:prstGeom>
          </p:spPr>
        </p:pic>
        <p:sp>
          <p:nvSpPr>
            <p:cNvPr id="51" name="Tekstfelt 50">
              <a:extLst>
                <a:ext uri="{FF2B5EF4-FFF2-40B4-BE49-F238E27FC236}">
                  <a16:creationId xmlns:a16="http://schemas.microsoft.com/office/drawing/2014/main" xmlns="" id="{37600C68-6E95-4631-9910-765C4467C6B1}"/>
                </a:ext>
              </a:extLst>
            </p:cNvPr>
            <p:cNvSpPr txBox="1"/>
            <p:nvPr/>
          </p:nvSpPr>
          <p:spPr>
            <a:xfrm>
              <a:off x="339754" y="1360284"/>
              <a:ext cx="25674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dirty="0">
                  <a:latin typeface="+mn-lt"/>
                </a:rPr>
                <a:t>Alm. menneskelig </a:t>
              </a:r>
              <a:br>
                <a:rPr lang="da-DK" sz="2000" dirty="0">
                  <a:latin typeface="+mn-lt"/>
                </a:rPr>
              </a:br>
              <a:r>
                <a:rPr lang="da-DK" sz="2000" dirty="0">
                  <a:latin typeface="+mn-lt"/>
                </a:rPr>
                <a:t>relation</a:t>
              </a:r>
            </a:p>
          </p:txBody>
        </p:sp>
      </p:grpSp>
      <p:sp>
        <p:nvSpPr>
          <p:cNvPr id="53" name="Tekstfelt 52">
            <a:extLst>
              <a:ext uri="{FF2B5EF4-FFF2-40B4-BE49-F238E27FC236}">
                <a16:creationId xmlns:a16="http://schemas.microsoft.com/office/drawing/2014/main" xmlns="" id="{4D336F96-AD20-4D8C-9B70-553BBD473A63}"/>
              </a:ext>
            </a:extLst>
          </p:cNvPr>
          <p:cNvSpPr txBox="1"/>
          <p:nvPr/>
        </p:nvSpPr>
        <p:spPr>
          <a:xfrm>
            <a:off x="5446868" y="1388961"/>
            <a:ext cx="1944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dirty="0">
                <a:latin typeface="+mn-lt"/>
              </a:rPr>
              <a:t>Professionelle</a:t>
            </a:r>
            <a:br>
              <a:rPr lang="da-DK" sz="2000" dirty="0">
                <a:latin typeface="+mn-lt"/>
              </a:rPr>
            </a:br>
            <a:r>
              <a:rPr lang="da-DK" sz="2000" dirty="0">
                <a:latin typeface="+mn-lt"/>
              </a:rPr>
              <a:t>relation</a:t>
            </a:r>
          </a:p>
        </p:txBody>
      </p:sp>
      <p:sp>
        <p:nvSpPr>
          <p:cNvPr id="54" name="Pil: nedad 53">
            <a:extLst>
              <a:ext uri="{FF2B5EF4-FFF2-40B4-BE49-F238E27FC236}">
                <a16:creationId xmlns:a16="http://schemas.microsoft.com/office/drawing/2014/main" xmlns="" id="{125867D0-086A-4504-A7FE-51B1CC5BA434}"/>
              </a:ext>
            </a:extLst>
          </p:cNvPr>
          <p:cNvSpPr/>
          <p:nvPr/>
        </p:nvSpPr>
        <p:spPr>
          <a:xfrm>
            <a:off x="6315220" y="4019204"/>
            <a:ext cx="359057" cy="619473"/>
          </a:xfrm>
          <a:prstGeom prst="downArrow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0" name="Billede 69">
            <a:extLst>
              <a:ext uri="{FF2B5EF4-FFF2-40B4-BE49-F238E27FC236}">
                <a16:creationId xmlns:a16="http://schemas.microsoft.com/office/drawing/2014/main" xmlns="" id="{1212D8AE-8C07-4538-805C-7B07F53D3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500" y="4718119"/>
            <a:ext cx="36944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E4DEFF-8AB2-4C24-B4C1-B982B123B13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Fra professionel distance til professionelt nærvær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6A5714FB-F274-436A-B3F6-0E06651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xmlns="" id="{5A2DC8DA-8C4B-4BA5-BC57-863A4EEE669B}"/>
              </a:ext>
            </a:extLst>
          </p:cNvPr>
          <p:cNvSpPr txBox="1"/>
          <p:nvPr/>
        </p:nvSpPr>
        <p:spPr>
          <a:xfrm>
            <a:off x="371518" y="1417638"/>
            <a:ext cx="272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>
                <a:latin typeface="+mn-lt"/>
              </a:rPr>
              <a:t>Skelnen mellem ydre,</a:t>
            </a:r>
            <a:br>
              <a:rPr lang="da-DK" dirty="0">
                <a:latin typeface="+mn-lt"/>
              </a:rPr>
            </a:br>
            <a:r>
              <a:rPr lang="da-DK" dirty="0">
                <a:latin typeface="+mn-lt"/>
              </a:rPr>
              <a:t>personlig og privat</a:t>
            </a:r>
          </a:p>
        </p:txBody>
      </p:sp>
      <p:pic>
        <p:nvPicPr>
          <p:cNvPr id="70" name="Billede 69">
            <a:extLst>
              <a:ext uri="{FF2B5EF4-FFF2-40B4-BE49-F238E27FC236}">
                <a16:creationId xmlns:a16="http://schemas.microsoft.com/office/drawing/2014/main" xmlns="" id="{2117B006-835A-4B6F-9336-410C2752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76" y="2039440"/>
            <a:ext cx="1661910" cy="1641070"/>
          </a:xfrm>
          <a:prstGeom prst="rect">
            <a:avLst/>
          </a:prstGeom>
        </p:spPr>
      </p:pic>
      <p:pic>
        <p:nvPicPr>
          <p:cNvPr id="71" name="Billede 70">
            <a:extLst>
              <a:ext uri="{FF2B5EF4-FFF2-40B4-BE49-F238E27FC236}">
                <a16:creationId xmlns:a16="http://schemas.microsoft.com/office/drawing/2014/main" xmlns="" id="{1842AD00-8850-430B-B39E-15E5D6FF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423" y="1467975"/>
            <a:ext cx="3052865" cy="2524964"/>
          </a:xfrm>
          <a:prstGeom prst="rect">
            <a:avLst/>
          </a:prstGeom>
        </p:spPr>
      </p:pic>
      <p:sp>
        <p:nvSpPr>
          <p:cNvPr id="72" name="Tekstfelt 71">
            <a:extLst>
              <a:ext uri="{FF2B5EF4-FFF2-40B4-BE49-F238E27FC236}">
                <a16:creationId xmlns:a16="http://schemas.microsoft.com/office/drawing/2014/main" xmlns="" id="{1637B0E8-1BDE-4326-B9A2-7490A6675636}"/>
              </a:ext>
            </a:extLst>
          </p:cNvPr>
          <p:cNvSpPr txBox="1"/>
          <p:nvPr/>
        </p:nvSpPr>
        <p:spPr>
          <a:xfrm>
            <a:off x="845108" y="3720111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>
                <a:latin typeface="+mn-lt"/>
              </a:rPr>
              <a:t>Professionelle</a:t>
            </a:r>
            <a:br>
              <a:rPr lang="da-DK" dirty="0">
                <a:latin typeface="+mn-lt"/>
              </a:rPr>
            </a:br>
            <a:r>
              <a:rPr lang="da-DK" dirty="0">
                <a:latin typeface="+mn-lt"/>
              </a:rPr>
              <a:t>relation</a:t>
            </a:r>
          </a:p>
        </p:txBody>
      </p:sp>
      <p:pic>
        <p:nvPicPr>
          <p:cNvPr id="73" name="Billede 72">
            <a:extLst>
              <a:ext uri="{FF2B5EF4-FFF2-40B4-BE49-F238E27FC236}">
                <a16:creationId xmlns:a16="http://schemas.microsoft.com/office/drawing/2014/main" xmlns="" id="{3D5ED944-4500-4BCA-ABCC-359FA4F0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427997"/>
            <a:ext cx="2793655" cy="1677104"/>
          </a:xfrm>
          <a:prstGeom prst="rect">
            <a:avLst/>
          </a:prstGeom>
        </p:spPr>
      </p:pic>
      <p:pic>
        <p:nvPicPr>
          <p:cNvPr id="74" name="Billede 73">
            <a:extLst>
              <a:ext uri="{FF2B5EF4-FFF2-40B4-BE49-F238E27FC236}">
                <a16:creationId xmlns:a16="http://schemas.microsoft.com/office/drawing/2014/main" xmlns="" id="{B08C1685-DCF3-4106-9A4F-4D7D077E5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423" y="4043276"/>
            <a:ext cx="3036351" cy="2711813"/>
          </a:xfrm>
          <a:prstGeom prst="rect">
            <a:avLst/>
          </a:prstGeom>
        </p:spPr>
      </p:pic>
      <p:sp>
        <p:nvSpPr>
          <p:cNvPr id="75" name="Pil: højre 74">
            <a:extLst>
              <a:ext uri="{FF2B5EF4-FFF2-40B4-BE49-F238E27FC236}">
                <a16:creationId xmlns:a16="http://schemas.microsoft.com/office/drawing/2014/main" xmlns="" id="{A1D9C0E3-40A5-429C-A592-3B1DE2153E0C}"/>
              </a:ext>
            </a:extLst>
          </p:cNvPr>
          <p:cNvSpPr/>
          <p:nvPr/>
        </p:nvSpPr>
        <p:spPr>
          <a:xfrm rot="5400000">
            <a:off x="8232622" y="3768943"/>
            <a:ext cx="460364" cy="447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566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72" grpId="0"/>
      <p:bldP spid="72" grpId="1"/>
      <p:bldP spid="7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”Rummet”  - hvor den sociale forandring er mulig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058" y="1750906"/>
            <a:ext cx="8229600" cy="3956358"/>
          </a:xfrm>
        </p:spPr>
        <p:txBody>
          <a:bodyPr/>
          <a:lstStyle/>
          <a:p>
            <a:pPr marL="0" indent="0">
              <a:buNone/>
            </a:pPr>
            <a:endParaRPr lang="da-DK" dirty="0">
              <a:solidFill>
                <a:srgbClr val="00B05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grpSp>
        <p:nvGrpSpPr>
          <p:cNvPr id="12" name="Gruppe 11"/>
          <p:cNvGrpSpPr/>
          <p:nvPr/>
        </p:nvGrpSpPr>
        <p:grpSpPr>
          <a:xfrm>
            <a:off x="637879" y="1835055"/>
            <a:ext cx="2868719" cy="1414270"/>
            <a:chOff x="721769" y="2755942"/>
            <a:chExt cx="2629819" cy="1071856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2988" y="2921084"/>
              <a:ext cx="1038600" cy="906714"/>
            </a:xfrm>
            <a:prstGeom prst="rect">
              <a:avLst/>
            </a:prstGeom>
          </p:spPr>
        </p:pic>
        <p:pic>
          <p:nvPicPr>
            <p:cNvPr id="8" name="Billed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613" y="2921084"/>
              <a:ext cx="409575" cy="819150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721769" y="2755943"/>
              <a:ext cx="639261" cy="107185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Ellipse 9"/>
            <p:cNvSpPr/>
            <p:nvPr/>
          </p:nvSpPr>
          <p:spPr>
            <a:xfrm>
              <a:off x="2312988" y="2755943"/>
              <a:ext cx="1038600" cy="107185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Eksplosion: 8 pkt 10"/>
            <p:cNvSpPr/>
            <p:nvPr/>
          </p:nvSpPr>
          <p:spPr>
            <a:xfrm>
              <a:off x="1361031" y="2755942"/>
              <a:ext cx="951957" cy="1071855"/>
            </a:xfrm>
            <a:prstGeom prst="irregularSeal1">
              <a:avLst/>
            </a:prstGeom>
            <a:solidFill>
              <a:srgbClr val="FF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xmlns="" id="{CAE6F616-72E3-4E2E-A4E0-7E3B39F59712}"/>
              </a:ext>
            </a:extLst>
          </p:cNvPr>
          <p:cNvGrpSpPr/>
          <p:nvPr/>
        </p:nvGrpSpPr>
        <p:grpSpPr>
          <a:xfrm>
            <a:off x="6096502" y="1740624"/>
            <a:ext cx="1620251" cy="1508701"/>
            <a:chOff x="5992228" y="1822025"/>
            <a:chExt cx="1620251" cy="1508701"/>
          </a:xfrm>
        </p:grpSpPr>
        <p:pic>
          <p:nvPicPr>
            <p:cNvPr id="19" name="Billed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5030" y="1949168"/>
              <a:ext cx="1274649" cy="1254416"/>
            </a:xfrm>
            <a:prstGeom prst="rect">
              <a:avLst/>
            </a:prstGeom>
          </p:spPr>
        </p:pic>
        <p:sp>
          <p:nvSpPr>
            <p:cNvPr id="17" name="Ellipse 16"/>
            <p:cNvSpPr/>
            <p:nvPr/>
          </p:nvSpPr>
          <p:spPr>
            <a:xfrm>
              <a:off x="5992228" y="1822025"/>
              <a:ext cx="1620251" cy="150870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1" name="Pil: højre 20"/>
          <p:cNvSpPr/>
          <p:nvPr/>
        </p:nvSpPr>
        <p:spPr>
          <a:xfrm>
            <a:off x="3576025" y="2204901"/>
            <a:ext cx="2107876" cy="4973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5" name="Gruppe 24"/>
          <p:cNvGrpSpPr/>
          <p:nvPr/>
        </p:nvGrpSpPr>
        <p:grpSpPr>
          <a:xfrm>
            <a:off x="637879" y="3277395"/>
            <a:ext cx="3587842" cy="3246043"/>
            <a:chOff x="476058" y="3827797"/>
            <a:chExt cx="3587842" cy="3246043"/>
          </a:xfrm>
        </p:grpSpPr>
        <p:sp>
          <p:nvSpPr>
            <p:cNvPr id="22" name="Højre klammeparentes 21"/>
            <p:cNvSpPr/>
            <p:nvPr/>
          </p:nvSpPr>
          <p:spPr>
            <a:xfrm rot="5400000">
              <a:off x="1546063" y="3216970"/>
              <a:ext cx="581891" cy="1803545"/>
            </a:xfrm>
            <a:prstGeom prst="rightBrac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Tekstfelt 22"/>
            <p:cNvSpPr txBox="1"/>
            <p:nvPr/>
          </p:nvSpPr>
          <p:spPr>
            <a:xfrm>
              <a:off x="476058" y="4396184"/>
              <a:ext cx="3587842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FF0000"/>
                  </a:solidFill>
                  <a:latin typeface="+mn-lt"/>
                </a:rPr>
                <a:t>Ingen kontakt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FF0000"/>
                  </a:solidFill>
                  <a:latin typeface="+mn-lt"/>
                </a:rPr>
                <a:t>Ingen relation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FF0000"/>
                  </a:solidFill>
                  <a:latin typeface="+mn-lt"/>
                </a:rPr>
                <a:t>Utryghed 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FF0000"/>
                  </a:solidFill>
                  <a:latin typeface="+mn-lt"/>
                </a:rPr>
                <a:t>Selvbeskyttelse 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FF0000"/>
                  </a:solidFill>
                  <a:latin typeface="+mn-lt"/>
                </a:rPr>
                <a:t>Ingen udvikling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endParaRPr lang="da-DK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6" name="Gruppe 25"/>
          <p:cNvGrpSpPr/>
          <p:nvPr/>
        </p:nvGrpSpPr>
        <p:grpSpPr>
          <a:xfrm>
            <a:off x="5274971" y="3110481"/>
            <a:ext cx="4000839" cy="4107817"/>
            <a:chOff x="476058" y="3827797"/>
            <a:chExt cx="3337062" cy="4107817"/>
          </a:xfrm>
        </p:grpSpPr>
        <p:sp>
          <p:nvSpPr>
            <p:cNvPr id="28" name="Tekstfelt 27"/>
            <p:cNvSpPr txBox="1"/>
            <p:nvPr/>
          </p:nvSpPr>
          <p:spPr>
            <a:xfrm>
              <a:off x="476058" y="4396184"/>
              <a:ext cx="3337062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00B050"/>
                  </a:solidFill>
                  <a:latin typeface="+mn-lt"/>
                </a:rPr>
                <a:t>Samme rum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00B050"/>
                  </a:solidFill>
                  <a:latin typeface="+mn-lt"/>
                </a:rPr>
                <a:t>Ansvar for relation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00B050"/>
                  </a:solidFill>
                  <a:latin typeface="+mn-lt"/>
                </a:rPr>
                <a:t>Tryghed og Tillid 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00B050"/>
                  </a:solidFill>
                  <a:latin typeface="+mn-lt"/>
                </a:rPr>
                <a:t>Måske endda </a:t>
              </a:r>
              <a:br>
                <a:rPr lang="da-DK" sz="2800" dirty="0">
                  <a:solidFill>
                    <a:srgbClr val="00B050"/>
                  </a:solidFill>
                  <a:latin typeface="+mn-lt"/>
                </a:rPr>
              </a:br>
              <a:r>
                <a:rPr lang="da-DK" sz="2800" dirty="0">
                  <a:solidFill>
                    <a:srgbClr val="00B050"/>
                  </a:solidFill>
                  <a:latin typeface="+mn-lt"/>
                </a:rPr>
                <a:t>hos borgeren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da-DK" sz="2800" dirty="0">
                  <a:solidFill>
                    <a:srgbClr val="00B050"/>
                  </a:solidFill>
                  <a:latin typeface="+mn-lt"/>
                </a:rPr>
                <a:t>Menneskelig </a:t>
              </a:r>
              <a:br>
                <a:rPr lang="da-DK" sz="2800" dirty="0">
                  <a:solidFill>
                    <a:srgbClr val="00B050"/>
                  </a:solidFill>
                  <a:latin typeface="+mn-lt"/>
                </a:rPr>
              </a:br>
              <a:r>
                <a:rPr lang="da-DK" sz="2800" dirty="0">
                  <a:solidFill>
                    <a:srgbClr val="00B050"/>
                  </a:solidFill>
                  <a:latin typeface="+mn-lt"/>
                </a:rPr>
                <a:t>udvikling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endParaRPr lang="da-DK" sz="28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7" name="Højre klammeparentes 26"/>
            <p:cNvSpPr/>
            <p:nvPr/>
          </p:nvSpPr>
          <p:spPr>
            <a:xfrm rot="5400000">
              <a:off x="1546063" y="3216970"/>
              <a:ext cx="581891" cy="1803545"/>
            </a:xfrm>
            <a:prstGeom prst="rightBrace">
              <a:avLst/>
            </a:prstGeom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6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da-DK" dirty="0"/>
              <a:t>En ny retning har fokus på den tidlige sociale indsats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600200"/>
            <a:ext cx="4810125" cy="4525963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Vi har fat i alle – 98% af 3-5 årige og 89% af 1-2 årige går i dagtilbud</a:t>
            </a:r>
          </a:p>
          <a:p>
            <a:r>
              <a:rPr lang="da-DK" sz="2400" dirty="0"/>
              <a:t>Vi har høj andel af fagprofessionelle fra vugge til voksenlivet</a:t>
            </a:r>
          </a:p>
          <a:p>
            <a:endParaRPr lang="da-DK" sz="2400" dirty="0"/>
          </a:p>
          <a:p>
            <a:pPr marL="0" indent="0">
              <a:buNone/>
            </a:pPr>
            <a:r>
              <a:rPr lang="da-DK" sz="2400" dirty="0">
                <a:solidFill>
                  <a:srgbClr val="00B050"/>
                </a:solidFill>
              </a:rPr>
              <a:t>Danmark er et særligt land og det skal vi fortsat være</a:t>
            </a:r>
          </a:p>
          <a:p>
            <a:r>
              <a:rPr lang="da-DK" sz="2400" dirty="0">
                <a:solidFill>
                  <a:srgbClr val="00B050"/>
                </a:solidFill>
              </a:rPr>
              <a:t>Udvikling for den enkelte</a:t>
            </a:r>
          </a:p>
          <a:p>
            <a:r>
              <a:rPr lang="da-DK" sz="2400" dirty="0">
                <a:solidFill>
                  <a:srgbClr val="00B050"/>
                </a:solidFill>
              </a:rPr>
              <a:t>Udvikling af fællesskaber</a:t>
            </a:r>
          </a:p>
          <a:p>
            <a:r>
              <a:rPr lang="da-DK" sz="2400" dirty="0">
                <a:solidFill>
                  <a:srgbClr val="00B050"/>
                </a:solidFill>
              </a:rPr>
              <a:t>Et samfund af fællesskaber</a:t>
            </a:r>
          </a:p>
          <a:p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>
                <a:solidFill>
                  <a:srgbClr val="7F7F7F"/>
                </a:solidFill>
              </a:rPr>
              <a:t>© Knud Aarup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28" y="4235634"/>
            <a:ext cx="3138772" cy="2354079"/>
          </a:xfrm>
          <a:prstGeom prst="rect">
            <a:avLst/>
          </a:prstGeom>
        </p:spPr>
      </p:pic>
      <p:pic>
        <p:nvPicPr>
          <p:cNvPr id="9" name="Billed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372018" y="1656360"/>
            <a:ext cx="3314782" cy="2340552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 rot="19938766">
            <a:off x="-329606" y="3299039"/>
            <a:ext cx="9546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3600" b="1" dirty="0">
                <a:solidFill>
                  <a:srgbClr val="FF0000"/>
                </a:solidFill>
              </a:rPr>
              <a:t>Det betaler sig menneskelig og økonomisk</a:t>
            </a:r>
          </a:p>
        </p:txBody>
      </p:sp>
    </p:spTree>
    <p:extLst>
      <p:ext uri="{BB962C8B-B14F-4D97-AF65-F5344CB8AC3E}">
        <p14:creationId xmlns:p14="http://schemas.microsoft.com/office/powerpoint/2010/main" val="9163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u="sng" dirty="0">
                <a:highlight>
                  <a:srgbClr val="FFFF00"/>
                </a:highlight>
                <a:hlinkClick r:id="rId2"/>
              </a:rPr>
              <a:t/>
            </a:r>
            <a:br>
              <a:rPr lang="da-DK" u="sng" dirty="0">
                <a:highlight>
                  <a:srgbClr val="FFFF00"/>
                </a:highlight>
                <a:hlinkClick r:id="rId2"/>
              </a:rPr>
            </a:br>
            <a:r>
              <a:rPr lang="da-DK" u="sng" dirty="0">
                <a:highlight>
                  <a:srgbClr val="FFFF00"/>
                </a:highlight>
                <a:hlinkClick r:id="rId2"/>
              </a:rPr>
              <a:t/>
            </a:r>
            <a:br>
              <a:rPr lang="da-DK" u="sng" dirty="0">
                <a:highlight>
                  <a:srgbClr val="FFFF00"/>
                </a:highlight>
                <a:hlinkClick r:id="rId2"/>
              </a:rPr>
            </a:br>
            <a:r>
              <a:rPr lang="da-DK" u="sng" dirty="0">
                <a:highlight>
                  <a:srgbClr val="FFFF00"/>
                </a:highlight>
                <a:hlinkClick r:id="rId2"/>
              </a:rPr>
              <a:t/>
            </a:r>
            <a:br>
              <a:rPr lang="da-DK" u="sng" dirty="0">
                <a:highlight>
                  <a:srgbClr val="FFFF00"/>
                </a:highlight>
                <a:hlinkClick r:id="rId2"/>
              </a:rPr>
            </a:br>
            <a:r>
              <a:rPr lang="da-DK" u="sng" dirty="0">
                <a:highlight>
                  <a:srgbClr val="FFFF00"/>
                </a:highlight>
                <a:hlinkClick r:id="rId2"/>
              </a:rPr>
              <a:t/>
            </a:r>
            <a:br>
              <a:rPr lang="da-DK" u="sng" dirty="0">
                <a:highlight>
                  <a:srgbClr val="FFFF00"/>
                </a:highlight>
                <a:hlinkClick r:id="rId2"/>
              </a:rPr>
            </a:br>
            <a:endParaRPr lang="da-DK" dirty="0">
              <a:highlight>
                <a:srgbClr val="FFFF00"/>
              </a:highlight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1BC75CD5-B73C-418A-BFB0-9C67B0092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14" y="1387247"/>
            <a:ext cx="2809875" cy="412432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611" y="718457"/>
            <a:ext cx="3554276" cy="96325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22293BE2-40CC-4F95-9066-24AD0555FA30}"/>
              </a:ext>
            </a:extLst>
          </p:cNvPr>
          <p:cNvSpPr/>
          <p:nvPr/>
        </p:nvSpPr>
        <p:spPr>
          <a:xfrm>
            <a:off x="4454555" y="3331969"/>
            <a:ext cx="3607266" cy="217960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u="sng">
                <a:highlight>
                  <a:srgbClr val="FFFF00"/>
                </a:highlight>
                <a:hlinkClick r:id="rId2"/>
              </a:rPr>
              <a:t>https://www.djoef-forlag.dk/da/boeger/f/fra-udenforskab-til-faellesskab</a:t>
            </a:r>
            <a:endParaRPr lang="da-DK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94653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000" dirty="0">
                <a:solidFill>
                  <a:srgbClr val="FF0000"/>
                </a:solidFill>
                <a:highlight>
                  <a:srgbClr val="FFFF00"/>
                </a:highlight>
              </a:rPr>
              <a:t>PAUSE</a:t>
            </a:r>
            <a:endParaRPr lang="da-DK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>
                <a:solidFill>
                  <a:srgbClr val="FF0000"/>
                </a:solidFill>
                <a:highlight>
                  <a:srgbClr val="808080"/>
                </a:highlight>
              </a:rPr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1130764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drøftelse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609600" y="1891145"/>
            <a:ext cx="8229600" cy="4525963"/>
          </a:xfrm>
        </p:spPr>
        <p:txBody>
          <a:bodyPr/>
          <a:lstStyle/>
          <a:p>
            <a:r>
              <a:rPr lang="da-DK" dirty="0"/>
              <a:t>Hvordan kommer vi fra professionel distance til professionelt nærvær ?</a:t>
            </a:r>
          </a:p>
          <a:p>
            <a:r>
              <a:rPr lang="da-DK" dirty="0"/>
              <a:t>Hvordan fremmer vi en professionel nysgerrighed ?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</p:spTree>
    <p:extLst>
      <p:ext uri="{BB962C8B-B14F-4D97-AF65-F5344CB8AC3E}">
        <p14:creationId xmlns:p14="http://schemas.microsoft.com/office/powerpoint/2010/main" val="286323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5381538" cy="4708525"/>
          </a:xfrm>
        </p:spPr>
        <p:txBody>
          <a:bodyPr/>
          <a:lstStyle/>
          <a:p>
            <a:r>
              <a:rPr lang="da-DK" sz="2400" dirty="0"/>
              <a:t>Mennesker med handicap eller psykiske lidelser kommer ikke i </a:t>
            </a:r>
            <a:br>
              <a:rPr lang="da-DK" sz="2400" dirty="0"/>
            </a:br>
            <a:r>
              <a:rPr lang="da-DK" sz="2400" dirty="0"/>
              <a:t>beskæftigelse</a:t>
            </a:r>
            <a:br>
              <a:rPr lang="da-DK" sz="2400" dirty="0"/>
            </a:br>
            <a:r>
              <a:rPr lang="da-DK" sz="1600" dirty="0"/>
              <a:t>(ca. 700.000 har en funktionsnedsættelse og hver 5. bliver ramt af psykisk sygdom)</a:t>
            </a:r>
          </a:p>
          <a:p>
            <a:r>
              <a:rPr lang="da-DK" sz="2400" dirty="0"/>
              <a:t>Beskæftigelsesgrad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800" dirty="0"/>
              <a:t>44,7 % Mobilitetshandicap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800" dirty="0"/>
              <a:t>24,5 % Psykisk lidelse</a:t>
            </a:r>
          </a:p>
          <a:p>
            <a:r>
              <a:rPr lang="da-DK" sz="2400" dirty="0"/>
              <a:t>Blinde og døve får ikke uddannelse</a:t>
            </a:r>
          </a:p>
          <a:p>
            <a:endParaRPr lang="da-DK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solidFill>
                  <a:srgbClr val="FF0000"/>
                </a:solidFill>
              </a:rPr>
              <a:t>Tålt ophold på overførselsindkomst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Mennesker med særlige behov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>
                <a:solidFill>
                  <a:srgbClr val="7F7F7F"/>
                </a:solidFill>
              </a:rPr>
              <a:t>© Knud Aarup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703" y="1417638"/>
            <a:ext cx="1969002" cy="279013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CC994483-378C-43C2-B413-722A399CE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704" y="3934436"/>
            <a:ext cx="1969001" cy="278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3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Integrationen lykkes ikke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da-DK" sz="2000" dirty="0"/>
              <a:t>Det går ikke så godt med beskæftigelsen – især for mændene</a:t>
            </a:r>
          </a:p>
          <a:p>
            <a:r>
              <a:rPr lang="da-DK" sz="2000" dirty="0"/>
              <a:t>Godt 60% unge mænd med ikke vestlig baggrund er i beskæftigelse eller uddannelse som 25 årig – mod knap 90% for alle</a:t>
            </a:r>
          </a:p>
          <a:p>
            <a:pPr marL="0" indent="0">
              <a:buNone/>
            </a:pPr>
            <a:endParaRPr lang="da-DK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>
                <a:solidFill>
                  <a:srgbClr val="FF0000"/>
                </a:solidFill>
              </a:rPr>
              <a:t>48% ikke-vestlig</a:t>
            </a:r>
            <a:br>
              <a:rPr lang="da-DK" sz="2000" dirty="0">
                <a:solidFill>
                  <a:srgbClr val="FF0000"/>
                </a:solidFill>
              </a:rPr>
            </a:br>
            <a:r>
              <a:rPr lang="da-DK" sz="2000" dirty="0">
                <a:solidFill>
                  <a:srgbClr val="FF0000"/>
                </a:solidFill>
              </a:rPr>
              <a:t>baggrund i besk.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>
                <a:solidFill>
                  <a:srgbClr val="FF0000"/>
                </a:solidFill>
              </a:rPr>
              <a:t>74% etnisk </a:t>
            </a:r>
            <a:br>
              <a:rPr lang="da-DK" sz="2000" dirty="0">
                <a:solidFill>
                  <a:srgbClr val="FF0000"/>
                </a:solidFill>
              </a:rPr>
            </a:br>
            <a:r>
              <a:rPr lang="da-DK" sz="2000" dirty="0">
                <a:solidFill>
                  <a:srgbClr val="FF0000"/>
                </a:solidFill>
              </a:rPr>
              <a:t>dansk i besk.</a:t>
            </a:r>
          </a:p>
          <a:p>
            <a:endParaRPr lang="da-DK" sz="2000" dirty="0"/>
          </a:p>
        </p:txBody>
      </p:sp>
      <p:pic>
        <p:nvPicPr>
          <p:cNvPr id="9" name="Billede 8"/>
          <p:cNvPicPr/>
          <p:nvPr/>
        </p:nvPicPr>
        <p:blipFill>
          <a:blip r:embed="rId2"/>
          <a:stretch>
            <a:fillRect/>
          </a:stretch>
        </p:blipFill>
        <p:spPr>
          <a:xfrm>
            <a:off x="3137483" y="3048695"/>
            <a:ext cx="5192784" cy="31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97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Ulighed i sundhed stiger</a:t>
            </a:r>
            <a:br>
              <a:rPr lang="da-DK" dirty="0"/>
            </a:br>
            <a:r>
              <a:rPr lang="da-DK" sz="2400" dirty="0"/>
              <a:t>(”hvor mange år lever de bedst </a:t>
            </a:r>
            <a:r>
              <a:rPr lang="da-DK" sz="2400" dirty="0" err="1"/>
              <a:t>stilledemere</a:t>
            </a:r>
            <a:r>
              <a:rPr lang="da-DK" sz="2400" dirty="0"/>
              <a:t>?)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© Knud Aarup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73" y="1417638"/>
            <a:ext cx="7344032" cy="5047946"/>
          </a:xfrm>
          <a:prstGeom prst="rect">
            <a:avLst/>
          </a:prstGeom>
        </p:spPr>
      </p:pic>
      <p:sp>
        <p:nvSpPr>
          <p:cNvPr id="8" name="Højre klammeparentes 7"/>
          <p:cNvSpPr/>
          <p:nvPr/>
        </p:nvSpPr>
        <p:spPr>
          <a:xfrm>
            <a:off x="6192266" y="2866767"/>
            <a:ext cx="449314" cy="1631091"/>
          </a:xfrm>
          <a:prstGeom prst="rightBrac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6936259" y="3533432"/>
            <a:ext cx="175054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FF0000"/>
                </a:solidFill>
                <a:latin typeface="+mn-lt"/>
              </a:rPr>
              <a:t>Forskel for mænd vokset fra 7 til 10 år</a:t>
            </a:r>
          </a:p>
        </p:txBody>
      </p:sp>
      <p:sp>
        <p:nvSpPr>
          <p:cNvPr id="11" name="Højre klammeparentes 10"/>
          <p:cNvSpPr/>
          <p:nvPr/>
        </p:nvSpPr>
        <p:spPr>
          <a:xfrm>
            <a:off x="6486945" y="2403218"/>
            <a:ext cx="449314" cy="982534"/>
          </a:xfrm>
          <a:prstGeom prst="rightBrac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/>
          <p:cNvSpPr txBox="1"/>
          <p:nvPr/>
        </p:nvSpPr>
        <p:spPr>
          <a:xfrm>
            <a:off x="6936259" y="2209993"/>
            <a:ext cx="204835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FF0000"/>
                </a:solidFill>
                <a:latin typeface="+mn-lt"/>
              </a:rPr>
              <a:t>Forskel for kvinder vokset fra 5 til 6 år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xmlns="" id="{1AE9CB2C-C005-4382-B8A2-16A29BDE939B}"/>
              </a:ext>
            </a:extLst>
          </p:cNvPr>
          <p:cNvSpPr txBox="1"/>
          <p:nvPr/>
        </p:nvSpPr>
        <p:spPr>
          <a:xfrm>
            <a:off x="712573" y="1430653"/>
            <a:ext cx="73440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6"/>
                </a:solidFill>
              </a:rPr>
              <a:t>( sammenligning mellem de 25% økonomisk dårligst stillede og de 25% økonomisk bedst stillede i 1987 og 2009 (middellevetid)</a:t>
            </a:r>
          </a:p>
        </p:txBody>
      </p:sp>
    </p:spTree>
    <p:extLst>
      <p:ext uri="{BB962C8B-B14F-4D97-AF65-F5344CB8AC3E}">
        <p14:creationId xmlns:p14="http://schemas.microsoft.com/office/powerpoint/2010/main" val="445076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Og sådan kunne jeg fortsætte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17638"/>
            <a:ext cx="4411362" cy="4525963"/>
          </a:xfrm>
        </p:spPr>
        <p:txBody>
          <a:bodyPr/>
          <a:lstStyle/>
          <a:p>
            <a:r>
              <a:rPr lang="da-DK" sz="2000" dirty="0"/>
              <a:t>Antallet af hjemløse stiger fortsat og især under 30 årige</a:t>
            </a:r>
          </a:p>
          <a:p>
            <a:r>
              <a:rPr lang="da-DK" sz="2000" dirty="0"/>
              <a:t>Antallet af under 30 år er steget meget kraftigt</a:t>
            </a:r>
          </a:p>
          <a:p>
            <a:r>
              <a:rPr lang="da-DK" sz="2000" dirty="0"/>
              <a:t>Antallet af narkorelaterede dødsfald er steget – 263 i 2014 (183 dræbt i trafikken)</a:t>
            </a:r>
            <a:br>
              <a:rPr lang="da-DK" sz="2000" dirty="0"/>
            </a:br>
            <a:endParaRPr lang="da-DK" sz="2000" dirty="0"/>
          </a:p>
          <a:p>
            <a:endParaRPr lang="da-DK" sz="2000" dirty="0"/>
          </a:p>
          <a:p>
            <a:endParaRPr lang="da-DK" sz="20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>
                <a:solidFill>
                  <a:srgbClr val="7F7F7F"/>
                </a:solidFill>
              </a:rPr>
              <a:t>© Knud Aarup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2296"/>
            <a:ext cx="3972187" cy="2643309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xmlns="" id="{201903BC-302C-4A0A-A6F7-8A248F280167}"/>
              </a:ext>
            </a:extLst>
          </p:cNvPr>
          <p:cNvGrpSpPr/>
          <p:nvPr/>
        </p:nvGrpSpPr>
        <p:grpSpPr>
          <a:xfrm>
            <a:off x="4868562" y="1522338"/>
            <a:ext cx="3818238" cy="4206782"/>
            <a:chOff x="4868562" y="1522338"/>
            <a:chExt cx="3818238" cy="4206782"/>
          </a:xfrm>
        </p:grpSpPr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xmlns="" id="{8C68EE21-4BB2-4FA4-803F-096599F2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8562" y="2264926"/>
              <a:ext cx="3818238" cy="3464194"/>
            </a:xfrm>
            <a:prstGeom prst="rect">
              <a:avLst/>
            </a:prstGeom>
          </p:spPr>
        </p:pic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xmlns="" id="{658BFC3A-F28E-46D0-9604-D907F2637401}"/>
                </a:ext>
              </a:extLst>
            </p:cNvPr>
            <p:cNvSpPr txBox="1"/>
            <p:nvPr/>
          </p:nvSpPr>
          <p:spPr>
            <a:xfrm>
              <a:off x="4868562" y="1522338"/>
              <a:ext cx="36253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400" dirty="0">
                  <a:solidFill>
                    <a:schemeClr val="accent6"/>
                  </a:solidFill>
                </a:rPr>
                <a:t>Kirkens Korshærs </a:t>
              </a:r>
              <a:br>
                <a:rPr lang="da-DK" sz="2400" dirty="0">
                  <a:solidFill>
                    <a:schemeClr val="accent6"/>
                  </a:solidFill>
                </a:rPr>
              </a:br>
              <a:r>
                <a:rPr lang="da-DK" sz="2400" dirty="0">
                  <a:solidFill>
                    <a:schemeClr val="accent6"/>
                  </a:solidFill>
                </a:rPr>
                <a:t>døgnvarmestue i Aarhus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1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ivillighedens velfærdssamfund">
  <a:themeElements>
    <a:clrScheme name="Brugerdefineret 1">
      <a:dk1>
        <a:srgbClr val="7F7F7F"/>
      </a:dk1>
      <a:lt1>
        <a:srgbClr val="FFFFFF"/>
      </a:lt1>
      <a:dk2>
        <a:srgbClr val="FFFF00"/>
      </a:dk2>
      <a:lt2>
        <a:srgbClr val="FFFF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ivillighedens velfærdssamfun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rgbClr val="FF0000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rivillighedens velfærdssamfu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ivillighedens velfærdssamfu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ivillighedens velfærdssamfu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ivillighedens velfærdssamfu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ivillighedens velfærdssamfu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ivillighedens velfærdssamfu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ivillighedens velfærdssamfu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ivillighedens velfærdssamfu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ivillighedens velfærdssamfu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ivillighedens velfærdssamfu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ivillighedens velfærdssamfu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ivillighedens velfærdssamfu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Kontor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15841</TotalTime>
  <Words>1911</Words>
  <Application>Microsoft Office PowerPoint</Application>
  <PresentationFormat>Skærmshow (4:3)</PresentationFormat>
  <Paragraphs>397</Paragraphs>
  <Slides>57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57</vt:i4>
      </vt:variant>
    </vt:vector>
  </HeadingPairs>
  <TitlesOfParts>
    <vt:vector size="58" baseType="lpstr">
      <vt:lpstr>Frivillighedens velfærdssamfund</vt:lpstr>
      <vt:lpstr>  </vt:lpstr>
      <vt:lpstr>Tak for indbydelsen</vt:lpstr>
      <vt:lpstr>  </vt:lpstr>
      <vt:lpstr>Fattigdommen i DK stiger </vt:lpstr>
      <vt:lpstr>Anbragte børn og unge  klarer sig dårligt</vt:lpstr>
      <vt:lpstr>Mennesker med særlige behov</vt:lpstr>
      <vt:lpstr>Integrationen lykkes ikke</vt:lpstr>
      <vt:lpstr>Ulighed i sundhed stiger (”hvor mange år lever de bedst stilledemere?)</vt:lpstr>
      <vt:lpstr>Og sådan kunne jeg fortsætte</vt:lpstr>
      <vt:lpstr>Et skævt Danmark</vt:lpstr>
      <vt:lpstr>Overførselsindkomst</vt:lpstr>
      <vt:lpstr>Overførselsindkomst</vt:lpstr>
      <vt:lpstr>Hvad sker der med de  godt 1,1 millioner børn og unge</vt:lpstr>
      <vt:lpstr>Vi sender børn og unge  i udenforskab</vt:lpstr>
      <vt:lpstr> UDENFORSKAB  </vt:lpstr>
      <vt:lpstr>Det danske velfærdssamfunds udgifter</vt:lpstr>
      <vt:lpstr>  </vt:lpstr>
      <vt:lpstr>  </vt:lpstr>
      <vt:lpstr>  </vt:lpstr>
      <vt:lpstr>Er vi ved at miste troen på fællesskabets støttende hånd?</vt:lpstr>
      <vt:lpstr>Stigende  utryghed</vt:lpstr>
      <vt:lpstr>Hvem bliver utrygge? (”andel utrygge”)</vt:lpstr>
      <vt:lpstr>PowerPoint-præsentation</vt:lpstr>
      <vt:lpstr>Den manglende hånd under…</vt:lpstr>
      <vt:lpstr>  </vt:lpstr>
      <vt:lpstr>Håbløshedens dynamik for de dårligst stillede 20%</vt:lpstr>
      <vt:lpstr>Den negative dynamik for de bedst stillede 50%</vt:lpstr>
      <vt:lpstr>Velfærdssamfundets  dødsspiral</vt:lpstr>
      <vt:lpstr>Vil vi gerne være et 60-70% velfærdssamfund?</vt:lpstr>
      <vt:lpstr>Fra udenforskab til fællesskab - vejen til et velfærdssamfund for det 21. århundrede</vt:lpstr>
      <vt:lpstr>Fællesskabs-Danmark</vt:lpstr>
      <vt:lpstr>Der skal skiftes retning i tilgang</vt:lpstr>
      <vt:lpstr>Fire konkrete indsatsområder</vt:lpstr>
      <vt:lpstr>  </vt:lpstr>
      <vt:lpstr>Kirkens Korshær 1912</vt:lpstr>
      <vt:lpstr>Folkebørnehaverne af 1915 Menighedernes børnehaver /FOBU</vt:lpstr>
      <vt:lpstr>Hvordan var det nu det var?</vt:lpstr>
      <vt:lpstr>Hvordan var det nu det var?</vt:lpstr>
      <vt:lpstr>Genopdage civilsamfundets rolle</vt:lpstr>
      <vt:lpstr>Det personlige ansvar skal genopfindes</vt:lpstr>
      <vt:lpstr>  </vt:lpstr>
      <vt:lpstr>Der skal arbejdes med et nyt styringssystemet </vt:lpstr>
      <vt:lpstr>”..det samfund hvortil de nærmest hører”</vt:lpstr>
      <vt:lpstr>  </vt:lpstr>
      <vt:lpstr>Socialpolitikken har mistet betydning</vt:lpstr>
      <vt:lpstr>Tage alvorligt:  helhed og sammenhæng i indsatsen</vt:lpstr>
      <vt:lpstr>Lov om helhed og sammenhæng i borgernes liv</vt:lpstr>
      <vt:lpstr>Der er altid én som er med til at bære ansvaret</vt:lpstr>
      <vt:lpstr>Det ”sociale” i alle menneske til menneske indsatser</vt:lpstr>
      <vt:lpstr>”DET SOCIALE”</vt:lpstr>
      <vt:lpstr>”Broen”  (Nå jeg tegnet Per Schultz Jørgensen)</vt:lpstr>
      <vt:lpstr>Fra professionel distance til professionelt nærvær</vt:lpstr>
      <vt:lpstr>”Rummet”  - hvor den sociale forandring er mulig</vt:lpstr>
      <vt:lpstr>En ny retning har fokus på den tidlige sociale indsats</vt:lpstr>
      <vt:lpstr>    </vt:lpstr>
      <vt:lpstr>PAUSE</vt:lpstr>
      <vt:lpstr>Spørgsmål til drøftelse</vt:lpstr>
    </vt:vector>
  </TitlesOfParts>
  <Company>Randers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Frivillighedens velfærdssamfund</dc:title>
  <dc:creator>apkm024</dc:creator>
  <cp:lastModifiedBy>Hanne Helm</cp:lastModifiedBy>
  <cp:revision>834</cp:revision>
  <cp:lastPrinted>2017-09-05T14:43:36Z</cp:lastPrinted>
  <dcterms:created xsi:type="dcterms:W3CDTF">2010-05-30T17:18:47Z</dcterms:created>
  <dcterms:modified xsi:type="dcterms:W3CDTF">2017-11-13T09:05:29Z</dcterms:modified>
</cp:coreProperties>
</file>